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  <p:sldMasterId id="2147483667" r:id="rId2"/>
  </p:sldMasterIdLst>
  <p:notesMasterIdLst>
    <p:notesMasterId r:id="rId26"/>
  </p:notesMasterIdLst>
  <p:sldIdLst>
    <p:sldId id="256" r:id="rId3"/>
    <p:sldId id="258" r:id="rId4"/>
    <p:sldId id="259" r:id="rId5"/>
    <p:sldId id="260" r:id="rId6"/>
    <p:sldId id="261" r:id="rId7"/>
    <p:sldId id="262" r:id="rId8"/>
    <p:sldId id="278" r:id="rId9"/>
    <p:sldId id="282" r:id="rId10"/>
    <p:sldId id="279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1" r:id="rId19"/>
    <p:sldId id="281" r:id="rId20"/>
    <p:sldId id="274" r:id="rId21"/>
    <p:sldId id="257" r:id="rId22"/>
    <p:sldId id="275" r:id="rId23"/>
    <p:sldId id="276" r:id="rId24"/>
    <p:sldId id="277" r:id="rId25"/>
  </p:sldIdLst>
  <p:sldSz cx="9144000" cy="5143500" type="screen16x9"/>
  <p:notesSz cx="6858000" cy="9144000"/>
  <p:embeddedFontLst>
    <p:embeddedFont>
      <p:font typeface="Helvetica Neue" panose="020B0604020202020204" charset="0"/>
      <p:regular r:id="rId27"/>
      <p:bold r:id="rId28"/>
      <p:italic r:id="rId29"/>
      <p:boldItalic r:id="rId30"/>
    </p:embeddedFont>
    <p:embeddedFont>
      <p:font typeface="Verdana" panose="020B0604030504040204" pitchFamily="34" charset="0"/>
      <p:regular r:id="rId31"/>
      <p:bold r:id="rId32"/>
      <p:italic r:id="rId33"/>
      <p:boldItalic r:id="rId34"/>
    </p:embeddedFont>
    <p:embeddedFont>
      <p:font typeface="Titillium Web" panose="020B0604020202020204" charset="0"/>
      <p:regular r:id="rId35"/>
      <p:bold r:id="rId36"/>
      <p:italic r:id="rId37"/>
      <p:boldItalic r:id="rId38"/>
    </p:embeddedFont>
    <p:embeddedFont>
      <p:font typeface="Comfortaa" panose="020B0604020202020204" charset="0"/>
      <p:regular r:id="rId39"/>
      <p:bold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402" autoAdjust="0"/>
  </p:normalViewPr>
  <p:slideViewPr>
    <p:cSldViewPr snapToGrid="0">
      <p:cViewPr varScale="1">
        <p:scale>
          <a:sx n="145" d="100"/>
          <a:sy n="145" d="100"/>
        </p:scale>
        <p:origin x="62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754958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26985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7ceb6d7f5_2_236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47ceb6d7f5_2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0403" y="685776"/>
            <a:ext cx="4577870" cy="342896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0327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7ceb6d7f5_2_248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47ceb6d7f5_2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1217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7ceb6d7f5_2_258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47ceb6d7f5_2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0403" y="685776"/>
            <a:ext cx="4577870" cy="342896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86998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47ceb6d7f5_2_270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47ceb6d7f5_2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99711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7ceb6d7f5_2_304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47ceb6d7f5_2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40500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7ceb6d7f5_2_372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47ceb6d7f5_2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0403" y="685776"/>
            <a:ext cx="4577870" cy="342896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67878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7ceb6d7f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47ceb6d7f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81562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47ceb6d7f5_2_403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2" name="Google Shape;352;g47ceb6d7f5_2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99320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47ceb6d7f5_2_420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g47ceb6d7f5_2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24692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47ceb6d7f5_2_381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g47ceb6d7f5_2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2233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5783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2073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7ceb6d7f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7ceb6d7f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62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7993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7ceb6d7f5_2_55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47ceb6d7f5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9602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7ceb6d7f5_2_191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47ceb6d7f5_2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0403" y="685776"/>
            <a:ext cx="4577870" cy="342896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8107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7ceb6d7f5_2_210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47ceb6d7f5_2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0403" y="685776"/>
            <a:ext cx="4577870" cy="342896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5146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7ceb6d7f5_2_225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47ceb6d7f5_2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7589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Helvetica Neue"/>
              <a:buNone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2" name="Google Shape;12;p2" descr="download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8100" y="357500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5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61" name="Google Shape;61;p12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" name="Google Shape;62;p1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" name="Google Shape;65;p13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" name="Google Shape;68;p14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OBJEC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518871" y="118877"/>
            <a:ext cx="4611370" cy="223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1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518871" y="118877"/>
            <a:ext cx="4611370" cy="223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1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764844" y="1024678"/>
            <a:ext cx="4580255" cy="1737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>
                <a:solidFill>
                  <a:srgbClr val="17171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/>
          <p:nvPr/>
        </p:nvSpPr>
        <p:spPr>
          <a:xfrm>
            <a:off x="8574023" y="4569406"/>
            <a:ext cx="570230" cy="569527"/>
          </a:xfrm>
          <a:custGeom>
            <a:avLst/>
            <a:gdLst/>
            <a:ahLst/>
            <a:cxnLst/>
            <a:rect l="l" t="t" r="r" b="b"/>
            <a:pathLst>
              <a:path w="570229" h="570229" extrusionOk="0">
                <a:moveTo>
                  <a:pt x="569976" y="0"/>
                </a:moveTo>
                <a:lnTo>
                  <a:pt x="0" y="569976"/>
                </a:lnTo>
                <a:lnTo>
                  <a:pt x="569976" y="569976"/>
                </a:lnTo>
                <a:lnTo>
                  <a:pt x="569976" y="0"/>
                </a:lnTo>
                <a:close/>
              </a:path>
            </a:pathLst>
          </a:custGeom>
          <a:solidFill>
            <a:srgbClr val="87398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" name="Google Shape;93;p19"/>
          <p:cNvSpPr/>
          <p:nvPr/>
        </p:nvSpPr>
        <p:spPr>
          <a:xfrm>
            <a:off x="606551" y="578405"/>
            <a:ext cx="0" cy="676075"/>
          </a:xfrm>
          <a:custGeom>
            <a:avLst/>
            <a:gdLst/>
            <a:ahLst/>
            <a:cxnLst/>
            <a:rect l="l" t="t" r="r" b="b"/>
            <a:pathLst>
              <a:path w="120000" h="676910" extrusionOk="0">
                <a:moveTo>
                  <a:pt x="0" y="0"/>
                </a:moveTo>
                <a:lnTo>
                  <a:pt x="0" y="676655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" name="Google Shape;94;p19"/>
          <p:cNvSpPr/>
          <p:nvPr/>
        </p:nvSpPr>
        <p:spPr>
          <a:xfrm>
            <a:off x="0" y="2739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99" y="0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" name="Google Shape;95;p19"/>
          <p:cNvSpPr/>
          <p:nvPr/>
        </p:nvSpPr>
        <p:spPr>
          <a:xfrm>
            <a:off x="7930895" y="185698"/>
            <a:ext cx="950976" cy="94980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518871" y="118877"/>
            <a:ext cx="4611370" cy="223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1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1261050" y="905750"/>
            <a:ext cx="5404500" cy="274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▪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▫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▸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/>
          <p:nvPr/>
        </p:nvSpPr>
        <p:spPr>
          <a:xfrm>
            <a:off x="439873" y="58994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endParaRPr sz="9600" b="1">
              <a:solidFill>
                <a:srgbClr val="56245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" name="Google Shape;23;p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Google Shape;24;p4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▫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▸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692025" y="1584700"/>
            <a:ext cx="3407100" cy="321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▫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▸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4244900" y="1584700"/>
            <a:ext cx="3407100" cy="321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" name="Google Shape;35;p6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692025" y="1610450"/>
            <a:ext cx="2257200" cy="3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3064886" y="1610450"/>
            <a:ext cx="2257200" cy="3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5437746" y="1610450"/>
            <a:ext cx="2257200" cy="3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41" name="Google Shape;41;p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" name="Google Shape;42;p7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" name="Google Shape;46;p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color">
  <p:cSld name="TITLE_ONLY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0" name="Google Shape;50;p9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" name="Google Shape;51;p9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half">
  <p:cSld name="TITLE_ONLY_1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" name="Google Shape;55;p10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TITLE_ONLY_1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" name="Google Shape;58;p11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 sz="2600" b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1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/>
          <p:nvPr/>
        </p:nvSpPr>
        <p:spPr>
          <a:xfrm flipH="1">
            <a:off x="8575069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8574023" y="4569406"/>
            <a:ext cx="570230" cy="569527"/>
          </a:xfrm>
          <a:custGeom>
            <a:avLst/>
            <a:gdLst/>
            <a:ahLst/>
            <a:cxnLst/>
            <a:rect l="l" t="t" r="r" b="b"/>
            <a:pathLst>
              <a:path w="570229" h="570229" extrusionOk="0">
                <a:moveTo>
                  <a:pt x="569976" y="0"/>
                </a:moveTo>
                <a:lnTo>
                  <a:pt x="0" y="569976"/>
                </a:lnTo>
                <a:lnTo>
                  <a:pt x="569976" y="569976"/>
                </a:lnTo>
                <a:lnTo>
                  <a:pt x="569976" y="0"/>
                </a:lnTo>
                <a:close/>
              </a:path>
            </a:pathLst>
          </a:custGeom>
          <a:solidFill>
            <a:srgbClr val="87398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518871" y="118877"/>
            <a:ext cx="4611370" cy="223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1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764844" y="1024678"/>
            <a:ext cx="4580255" cy="1737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17171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11" Type="http://schemas.openxmlformats.org/officeDocument/2006/relationships/image" Target="../media/image3.jp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g"/><Relationship Id="rId9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34.jp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13" Type="http://schemas.openxmlformats.org/officeDocument/2006/relationships/image" Target="../media/image49.jpg"/><Relationship Id="rId3" Type="http://schemas.openxmlformats.org/officeDocument/2006/relationships/image" Target="../media/image3.jp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2.jpg"/><Relationship Id="rId11" Type="http://schemas.openxmlformats.org/officeDocument/2006/relationships/image" Target="../media/image47.jpg"/><Relationship Id="rId5" Type="http://schemas.openxmlformats.org/officeDocument/2006/relationships/image" Target="../media/image41.jpg"/><Relationship Id="rId10" Type="http://schemas.openxmlformats.org/officeDocument/2006/relationships/image" Target="../media/image46.jpg"/><Relationship Id="rId4" Type="http://schemas.openxmlformats.org/officeDocument/2006/relationships/image" Target="../media/image18.jpg"/><Relationship Id="rId9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-roz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gi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3.jpg"/><Relationship Id="rId7" Type="http://schemas.openxmlformats.org/officeDocument/2006/relationships/image" Target="../media/image6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6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3.jp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www.facebook.com/rladiesbari/" TargetMode="External"/><Relationship Id="rId5" Type="http://schemas.openxmlformats.org/officeDocument/2006/relationships/hyperlink" Target="http://www.meetup.com/R-Ladies-Bari/" TargetMode="External"/><Relationship Id="rId4" Type="http://schemas.openxmlformats.org/officeDocument/2006/relationships/hyperlink" Target="https://twitter.com/RladiesBari" TargetMode="External"/><Relationship Id="rId9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queiroz.shinyapps.io/rshinylady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ctrTitle"/>
          </p:nvPr>
        </p:nvSpPr>
        <p:spPr>
          <a:xfrm>
            <a:off x="761999" y="2851325"/>
            <a:ext cx="8200417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solidFill>
                  <a:srgbClr val="88398A"/>
                </a:solidFill>
              </a:rPr>
              <a:t>Data science: </a:t>
            </a:r>
            <a:r>
              <a:rPr lang="en" b="0" dirty="0" smtClean="0">
                <a:solidFill>
                  <a:srgbClr val="88398A"/>
                </a:solidFill>
              </a:rPr>
              <a:t>cambia la tua vita con </a:t>
            </a:r>
            <a:r>
              <a:rPr lang="it-IT" b="0" dirty="0" smtClean="0">
                <a:solidFill>
                  <a:srgbClr val="88398A"/>
                </a:solidFill>
              </a:rPr>
              <a:t>I</a:t>
            </a:r>
            <a:r>
              <a:rPr lang="en" b="0" dirty="0" smtClean="0">
                <a:solidFill>
                  <a:srgbClr val="88398A"/>
                </a:solidFill>
              </a:rPr>
              <a:t> dati</a:t>
            </a:r>
            <a:endParaRPr sz="2400" dirty="0"/>
          </a:p>
        </p:txBody>
      </p:sp>
      <p:sp>
        <p:nvSpPr>
          <p:cNvPr id="117" name="Google Shape;117;p21"/>
          <p:cNvSpPr txBox="1"/>
          <p:nvPr/>
        </p:nvSpPr>
        <p:spPr>
          <a:xfrm>
            <a:off x="579000" y="368875"/>
            <a:ext cx="4367700" cy="9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>
              <a:solidFill>
                <a:srgbClr val="68768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rladies_global 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  <a:endParaRPr>
              <a:solidFill>
                <a:srgbClr val="68768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  filter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city == </a:t>
            </a:r>
            <a:r>
              <a:rPr lang="en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'Bari'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/>
          </a:p>
        </p:txBody>
      </p:sp>
      <p:sp>
        <p:nvSpPr>
          <p:cNvPr id="4" name="Rettangolo 3"/>
          <p:cNvSpPr/>
          <p:nvPr/>
        </p:nvSpPr>
        <p:spPr>
          <a:xfrm>
            <a:off x="6559685" y="4437362"/>
            <a:ext cx="4572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buSzPts val="1100"/>
            </a:pPr>
            <a:r>
              <a:rPr lang="it-IT" sz="2000" dirty="0">
                <a:solidFill>
                  <a:srgbClr val="88398A"/>
                </a:solidFill>
                <a:latin typeface="Helvetica Neue"/>
                <a:sym typeface="Helvetica Neue"/>
              </a:rPr>
              <a:t>R-Ladies Bari</a:t>
            </a:r>
          </a:p>
          <a:p>
            <a:pPr lvl="0">
              <a:buClr>
                <a:srgbClr val="88398A"/>
              </a:buClr>
              <a:buSzPts val="4800"/>
            </a:pPr>
            <a:r>
              <a:rPr lang="it-IT" sz="2400" b="1" dirty="0">
                <a:solidFill>
                  <a:srgbClr val="88398A"/>
                </a:solidFill>
                <a:latin typeface="Helvetica Neue"/>
                <a:sym typeface="Helvetica Neue"/>
              </a:rPr>
              <a:t>8 Marzo 2019</a:t>
            </a:r>
            <a:endParaRPr lang="it-IT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/>
          <p:nvPr/>
        </p:nvSpPr>
        <p:spPr>
          <a:xfrm>
            <a:off x="27432" y="0"/>
            <a:ext cx="0" cy="5139060"/>
          </a:xfrm>
          <a:custGeom>
            <a:avLst/>
            <a:gdLst/>
            <a:ahLst/>
            <a:cxnLst/>
            <a:rect l="l" t="t" r="r" b="b"/>
            <a:pathLst>
              <a:path w="120000" h="5145405" extrusionOk="0">
                <a:moveTo>
                  <a:pt x="0" y="0"/>
                </a:moveTo>
                <a:lnTo>
                  <a:pt x="0" y="5145024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6" name="Google Shape;186;p28"/>
          <p:cNvSpPr txBox="1"/>
          <p:nvPr/>
        </p:nvSpPr>
        <p:spPr>
          <a:xfrm>
            <a:off x="1154900" y="321475"/>
            <a:ext cx="6667500" cy="1644300"/>
          </a:xfrm>
          <a:prstGeom prst="rect">
            <a:avLst/>
          </a:prstGeom>
          <a:noFill/>
          <a:ln w="24375" cap="flat" cmpd="sng">
            <a:solidFill>
              <a:srgbClr val="645D9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1">
                <a:latin typeface="Verdana"/>
                <a:ea typeface="Verdana"/>
                <a:cs typeface="Verdana"/>
                <a:sym typeface="Verdana"/>
              </a:rPr>
              <a:t>R</a:t>
            </a:r>
            <a:r>
              <a:rPr lang="en" sz="1400">
                <a:latin typeface="Verdana"/>
                <a:ea typeface="Verdana"/>
                <a:cs typeface="Verdana"/>
                <a:sym typeface="Verdana"/>
              </a:rPr>
              <a:t> è un </a:t>
            </a:r>
            <a:r>
              <a:rPr lang="en">
                <a:latin typeface="Verdana"/>
                <a:ea typeface="Verdana"/>
                <a:cs typeface="Verdana"/>
                <a:sym typeface="Verdana"/>
              </a:rPr>
              <a:t>software </a:t>
            </a:r>
            <a:r>
              <a:rPr lang="en" sz="1400">
                <a:latin typeface="Verdana"/>
                <a:ea typeface="Verdana"/>
                <a:cs typeface="Verdana"/>
                <a:sym typeface="Verdana"/>
              </a:rPr>
              <a:t>statistico </a:t>
            </a:r>
            <a:r>
              <a:rPr lang="en" sz="1400" b="1">
                <a:latin typeface="Verdana"/>
                <a:ea typeface="Verdana"/>
                <a:cs typeface="Verdana"/>
                <a:sym typeface="Verdana"/>
              </a:rPr>
              <a:t>open-source</a:t>
            </a:r>
            <a:r>
              <a:rPr lang="en" sz="1400">
                <a:latin typeface="Verdana"/>
                <a:ea typeface="Verdana"/>
                <a:cs typeface="Verdana"/>
                <a:sym typeface="Verdana"/>
              </a:rPr>
              <a:t> che permette di elaborare dati, eseguire calcoli dai più semplici ai più complessi, ottenere rappresentazioni grafiche e molto altro ancora</a:t>
            </a:r>
            <a:r>
              <a:rPr lang="en">
                <a:latin typeface="Verdana"/>
                <a:ea typeface="Verdana"/>
                <a:cs typeface="Verdana"/>
                <a:sym typeface="Verdana"/>
              </a:rPr>
              <a:t> 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E’ composto da una serie di </a:t>
            </a:r>
            <a:r>
              <a:rPr lang="en" sz="1400" i="1">
                <a:latin typeface="Verdana"/>
                <a:ea typeface="Verdana"/>
                <a:cs typeface="Verdana"/>
                <a:sym typeface="Verdana"/>
              </a:rPr>
              <a:t>packages</a:t>
            </a:r>
            <a:r>
              <a:rPr lang="en" sz="140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>
                <a:latin typeface="Verdana"/>
                <a:ea typeface="Verdana"/>
                <a:cs typeface="Verdana"/>
                <a:sym typeface="Verdana"/>
              </a:rPr>
              <a:t>che prevedono funzioni per modellare, visualizzare e analizzare i dati</a:t>
            </a:r>
            <a:endParaRPr sz="1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7" name="Google Shape;187;p28"/>
          <p:cNvSpPr/>
          <p:nvPr/>
        </p:nvSpPr>
        <p:spPr>
          <a:xfrm>
            <a:off x="2054351" y="2091957"/>
            <a:ext cx="1018539" cy="2234565"/>
          </a:xfrm>
          <a:custGeom>
            <a:avLst/>
            <a:gdLst/>
            <a:ahLst/>
            <a:cxnLst/>
            <a:rect l="l" t="t" r="r" b="b"/>
            <a:pathLst>
              <a:path w="1018539" h="2234565" extrusionOk="0">
                <a:moveTo>
                  <a:pt x="0" y="0"/>
                </a:moveTo>
                <a:lnTo>
                  <a:pt x="0" y="2234184"/>
                </a:lnTo>
                <a:lnTo>
                  <a:pt x="1018032" y="1787398"/>
                </a:lnTo>
                <a:lnTo>
                  <a:pt x="1018032" y="446786"/>
                </a:lnTo>
                <a:lnTo>
                  <a:pt x="0" y="0"/>
                </a:lnTo>
                <a:close/>
              </a:path>
            </a:pathLst>
          </a:custGeom>
          <a:solidFill>
            <a:srgbClr val="8A81D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8" name="Google Shape;188;p28"/>
          <p:cNvSpPr txBox="1"/>
          <p:nvPr/>
        </p:nvSpPr>
        <p:spPr>
          <a:xfrm>
            <a:off x="2118741" y="3089707"/>
            <a:ext cx="8865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Visualization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8"/>
          <p:cNvSpPr/>
          <p:nvPr/>
        </p:nvSpPr>
        <p:spPr>
          <a:xfrm>
            <a:off x="3148583" y="2091957"/>
            <a:ext cx="1018539" cy="2234565"/>
          </a:xfrm>
          <a:custGeom>
            <a:avLst/>
            <a:gdLst/>
            <a:ahLst/>
            <a:cxnLst/>
            <a:rect l="l" t="t" r="r" b="b"/>
            <a:pathLst>
              <a:path w="1018539" h="2234565" extrusionOk="0">
                <a:moveTo>
                  <a:pt x="0" y="0"/>
                </a:moveTo>
                <a:lnTo>
                  <a:pt x="0" y="2234184"/>
                </a:lnTo>
                <a:lnTo>
                  <a:pt x="1018032" y="1787398"/>
                </a:lnTo>
                <a:lnTo>
                  <a:pt x="1018032" y="446786"/>
                </a:lnTo>
                <a:lnTo>
                  <a:pt x="0" y="0"/>
                </a:lnTo>
                <a:close/>
              </a:path>
            </a:pathLst>
          </a:custGeom>
          <a:solidFill>
            <a:srgbClr val="8A81D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0" name="Google Shape;190;p28"/>
          <p:cNvSpPr txBox="1"/>
          <p:nvPr/>
        </p:nvSpPr>
        <p:spPr>
          <a:xfrm>
            <a:off x="3259073" y="3089707"/>
            <a:ext cx="7983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Text mining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8"/>
          <p:cNvSpPr/>
          <p:nvPr/>
        </p:nvSpPr>
        <p:spPr>
          <a:xfrm>
            <a:off x="4242815" y="2091957"/>
            <a:ext cx="1018539" cy="2234565"/>
          </a:xfrm>
          <a:custGeom>
            <a:avLst/>
            <a:gdLst/>
            <a:ahLst/>
            <a:cxnLst/>
            <a:rect l="l" t="t" r="r" b="b"/>
            <a:pathLst>
              <a:path w="1018539" h="2234565" extrusionOk="0">
                <a:moveTo>
                  <a:pt x="0" y="0"/>
                </a:moveTo>
                <a:lnTo>
                  <a:pt x="0" y="2234184"/>
                </a:lnTo>
                <a:lnTo>
                  <a:pt x="1018032" y="1787398"/>
                </a:lnTo>
                <a:lnTo>
                  <a:pt x="1018032" y="446786"/>
                </a:lnTo>
                <a:lnTo>
                  <a:pt x="0" y="0"/>
                </a:lnTo>
                <a:close/>
              </a:path>
            </a:pathLst>
          </a:custGeom>
          <a:solidFill>
            <a:srgbClr val="8A81D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2" name="Google Shape;192;p28"/>
          <p:cNvSpPr txBox="1"/>
          <p:nvPr/>
        </p:nvSpPr>
        <p:spPr>
          <a:xfrm>
            <a:off x="4451350" y="3010810"/>
            <a:ext cx="6039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100" rIns="0" bIns="0" anchor="t" anchorCtr="0">
            <a:noAutofit/>
          </a:bodyPr>
          <a:lstStyle/>
          <a:p>
            <a:pPr marL="24765" marR="5080" lvl="0" indent="-12700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Machine  learning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8"/>
          <p:cNvSpPr/>
          <p:nvPr/>
        </p:nvSpPr>
        <p:spPr>
          <a:xfrm>
            <a:off x="5337047" y="2091957"/>
            <a:ext cx="1018539" cy="2234565"/>
          </a:xfrm>
          <a:custGeom>
            <a:avLst/>
            <a:gdLst/>
            <a:ahLst/>
            <a:cxnLst/>
            <a:rect l="l" t="t" r="r" b="b"/>
            <a:pathLst>
              <a:path w="1018539" h="2234565" extrusionOk="0">
                <a:moveTo>
                  <a:pt x="0" y="0"/>
                </a:moveTo>
                <a:lnTo>
                  <a:pt x="0" y="2234184"/>
                </a:lnTo>
                <a:lnTo>
                  <a:pt x="1018031" y="1787398"/>
                </a:lnTo>
                <a:lnTo>
                  <a:pt x="1018031" y="446786"/>
                </a:lnTo>
                <a:lnTo>
                  <a:pt x="0" y="0"/>
                </a:lnTo>
                <a:close/>
              </a:path>
            </a:pathLst>
          </a:custGeom>
          <a:solidFill>
            <a:srgbClr val="8A81D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4" name="Google Shape;194;p28"/>
          <p:cNvSpPr txBox="1"/>
          <p:nvPr/>
        </p:nvSpPr>
        <p:spPr>
          <a:xfrm>
            <a:off x="5427090" y="3010810"/>
            <a:ext cx="838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100" rIns="0" bIns="0" anchor="t" anchorCtr="0">
            <a:noAutofit/>
          </a:bodyPr>
          <a:lstStyle/>
          <a:p>
            <a:pPr marL="12700" marR="5080" lvl="0" indent="246379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  applications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8"/>
          <p:cNvSpPr/>
          <p:nvPr/>
        </p:nvSpPr>
        <p:spPr>
          <a:xfrm>
            <a:off x="6431279" y="2091957"/>
            <a:ext cx="1018540" cy="2234565"/>
          </a:xfrm>
          <a:custGeom>
            <a:avLst/>
            <a:gdLst/>
            <a:ahLst/>
            <a:cxnLst/>
            <a:rect l="l" t="t" r="r" b="b"/>
            <a:pathLst>
              <a:path w="1018540" h="2234565" extrusionOk="0">
                <a:moveTo>
                  <a:pt x="0" y="0"/>
                </a:moveTo>
                <a:lnTo>
                  <a:pt x="0" y="2234184"/>
                </a:lnTo>
                <a:lnTo>
                  <a:pt x="1018031" y="1787398"/>
                </a:lnTo>
                <a:lnTo>
                  <a:pt x="1018031" y="446786"/>
                </a:lnTo>
                <a:lnTo>
                  <a:pt x="0" y="0"/>
                </a:lnTo>
                <a:close/>
              </a:path>
            </a:pathLst>
          </a:custGeom>
          <a:solidFill>
            <a:srgbClr val="8A81D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6" name="Google Shape;196;p28"/>
          <p:cNvSpPr txBox="1"/>
          <p:nvPr/>
        </p:nvSpPr>
        <p:spPr>
          <a:xfrm>
            <a:off x="6594729" y="3089707"/>
            <a:ext cx="692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Reporting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8"/>
          <p:cNvSpPr txBox="1"/>
          <p:nvPr/>
        </p:nvSpPr>
        <p:spPr>
          <a:xfrm>
            <a:off x="583793" y="2640302"/>
            <a:ext cx="986700" cy="12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5080" lvl="0" indent="-6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Alcuni esempi</a:t>
            </a:r>
            <a:br>
              <a:rPr lang="en" sz="2000">
                <a:latin typeface="Comfortaa"/>
                <a:ea typeface="Comfortaa"/>
                <a:cs typeface="Comfortaa"/>
                <a:sym typeface="Comfortaa"/>
              </a:rPr>
            </a:b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#R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8" name="Google Shape;198;p28"/>
          <p:cNvSpPr/>
          <p:nvPr/>
        </p:nvSpPr>
        <p:spPr>
          <a:xfrm>
            <a:off x="458723" y="4032662"/>
            <a:ext cx="1246505" cy="0"/>
          </a:xfrm>
          <a:custGeom>
            <a:avLst/>
            <a:gdLst/>
            <a:ahLst/>
            <a:cxnLst/>
            <a:rect l="l" t="t" r="r" b="b"/>
            <a:pathLst>
              <a:path w="1246505" h="120000" extrusionOk="0">
                <a:moveTo>
                  <a:pt x="0" y="0"/>
                </a:moveTo>
                <a:lnTo>
                  <a:pt x="1245996" y="0"/>
                </a:lnTo>
              </a:path>
            </a:pathLst>
          </a:custGeom>
          <a:noFill/>
          <a:ln w="27425" cap="flat" cmpd="sng">
            <a:solidFill>
              <a:srgbClr val="857B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9" name="Google Shape;199;p28"/>
          <p:cNvSpPr/>
          <p:nvPr/>
        </p:nvSpPr>
        <p:spPr>
          <a:xfrm>
            <a:off x="437387" y="2522717"/>
            <a:ext cx="1246505" cy="0"/>
          </a:xfrm>
          <a:custGeom>
            <a:avLst/>
            <a:gdLst/>
            <a:ahLst/>
            <a:cxnLst/>
            <a:rect l="l" t="t" r="r" b="b"/>
            <a:pathLst>
              <a:path w="1246505" h="120000" extrusionOk="0">
                <a:moveTo>
                  <a:pt x="0" y="0"/>
                </a:moveTo>
                <a:lnTo>
                  <a:pt x="1245997" y="0"/>
                </a:lnTo>
              </a:path>
            </a:pathLst>
          </a:custGeom>
          <a:noFill/>
          <a:ln w="27425" cap="flat" cmpd="sng">
            <a:solidFill>
              <a:srgbClr val="857B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0" name="Google Shape;200;p28"/>
          <p:cNvSpPr/>
          <p:nvPr/>
        </p:nvSpPr>
        <p:spPr>
          <a:xfrm>
            <a:off x="7930895" y="185698"/>
            <a:ext cx="951000" cy="949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/>
          <p:nvPr/>
        </p:nvSpPr>
        <p:spPr>
          <a:xfrm>
            <a:off x="27432" y="0"/>
            <a:ext cx="0" cy="5139060"/>
          </a:xfrm>
          <a:custGeom>
            <a:avLst/>
            <a:gdLst/>
            <a:ahLst/>
            <a:cxnLst/>
            <a:rect l="l" t="t" r="r" b="b"/>
            <a:pathLst>
              <a:path w="120000" h="5145405" extrusionOk="0">
                <a:moveTo>
                  <a:pt x="0" y="0"/>
                </a:moveTo>
                <a:lnTo>
                  <a:pt x="0" y="5145024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6" name="Google Shape;206;p29"/>
          <p:cNvSpPr/>
          <p:nvPr/>
        </p:nvSpPr>
        <p:spPr>
          <a:xfrm>
            <a:off x="243852" y="410975"/>
            <a:ext cx="1238212" cy="1548764"/>
          </a:xfrm>
          <a:custGeom>
            <a:avLst/>
            <a:gdLst/>
            <a:ahLst/>
            <a:cxnLst/>
            <a:rect l="l" t="t" r="r" b="b"/>
            <a:pathLst>
              <a:path w="1051560" h="1548764" extrusionOk="0">
                <a:moveTo>
                  <a:pt x="0" y="0"/>
                </a:moveTo>
                <a:lnTo>
                  <a:pt x="0" y="1548384"/>
                </a:lnTo>
                <a:lnTo>
                  <a:pt x="1051560" y="1285494"/>
                </a:lnTo>
                <a:lnTo>
                  <a:pt x="1051560" y="262890"/>
                </a:lnTo>
                <a:lnTo>
                  <a:pt x="0" y="0"/>
                </a:lnTo>
                <a:close/>
              </a:path>
            </a:pathLst>
          </a:custGeom>
          <a:solidFill>
            <a:srgbClr val="8A81D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7" name="Google Shape;207;p29"/>
          <p:cNvSpPr txBox="1"/>
          <p:nvPr/>
        </p:nvSpPr>
        <p:spPr>
          <a:xfrm>
            <a:off x="270507" y="898179"/>
            <a:ext cx="1182600" cy="2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Visualization</a:t>
            </a:r>
            <a:endParaRPr sz="1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8" name="Google Shape;208;p29"/>
          <p:cNvSpPr/>
          <p:nvPr/>
        </p:nvSpPr>
        <p:spPr>
          <a:xfrm>
            <a:off x="5407938" y="1673980"/>
            <a:ext cx="1823335" cy="15289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" name="Google Shape;209;p29"/>
          <p:cNvSpPr/>
          <p:nvPr/>
        </p:nvSpPr>
        <p:spPr>
          <a:xfrm>
            <a:off x="6358128" y="2496277"/>
            <a:ext cx="2407920" cy="104417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0" name="Google Shape;210;p29"/>
          <p:cNvSpPr/>
          <p:nvPr/>
        </p:nvSpPr>
        <p:spPr>
          <a:xfrm>
            <a:off x="6226034" y="3758387"/>
            <a:ext cx="1016932" cy="38365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1" name="Google Shape;211;p29"/>
          <p:cNvSpPr/>
          <p:nvPr/>
        </p:nvSpPr>
        <p:spPr>
          <a:xfrm>
            <a:off x="4736591" y="3540452"/>
            <a:ext cx="670560" cy="74583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2" name="Google Shape;212;p29"/>
          <p:cNvSpPr/>
          <p:nvPr/>
        </p:nvSpPr>
        <p:spPr>
          <a:xfrm>
            <a:off x="3346703" y="2225341"/>
            <a:ext cx="1694688" cy="102895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3" name="Google Shape;213;p29"/>
          <p:cNvSpPr/>
          <p:nvPr/>
        </p:nvSpPr>
        <p:spPr>
          <a:xfrm>
            <a:off x="3067444" y="3870605"/>
            <a:ext cx="1429245" cy="17735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4" name="Google Shape;214;p29"/>
          <p:cNvSpPr/>
          <p:nvPr/>
        </p:nvSpPr>
        <p:spPr>
          <a:xfrm>
            <a:off x="1085088" y="1872208"/>
            <a:ext cx="1761744" cy="175957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5" name="Google Shape;215;p29"/>
          <p:cNvSpPr/>
          <p:nvPr/>
        </p:nvSpPr>
        <p:spPr>
          <a:xfrm>
            <a:off x="1450144" y="3830777"/>
            <a:ext cx="1186375" cy="25795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6" name="Google Shape;216;p29"/>
          <p:cNvSpPr/>
          <p:nvPr/>
        </p:nvSpPr>
        <p:spPr>
          <a:xfrm>
            <a:off x="7930895" y="185698"/>
            <a:ext cx="951000" cy="9498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/>
          <p:nvPr/>
        </p:nvSpPr>
        <p:spPr>
          <a:xfrm>
            <a:off x="27432" y="0"/>
            <a:ext cx="0" cy="5139060"/>
          </a:xfrm>
          <a:custGeom>
            <a:avLst/>
            <a:gdLst/>
            <a:ahLst/>
            <a:cxnLst/>
            <a:rect l="l" t="t" r="r" b="b"/>
            <a:pathLst>
              <a:path w="120000" h="5145405" extrusionOk="0">
                <a:moveTo>
                  <a:pt x="0" y="0"/>
                </a:moveTo>
                <a:lnTo>
                  <a:pt x="0" y="5145024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2" name="Google Shape;222;p30"/>
          <p:cNvSpPr/>
          <p:nvPr/>
        </p:nvSpPr>
        <p:spPr>
          <a:xfrm>
            <a:off x="243840" y="410972"/>
            <a:ext cx="1051560" cy="1546855"/>
          </a:xfrm>
          <a:custGeom>
            <a:avLst/>
            <a:gdLst/>
            <a:ahLst/>
            <a:cxnLst/>
            <a:rect l="l" t="t" r="r" b="b"/>
            <a:pathLst>
              <a:path w="1051560" h="1548764" extrusionOk="0">
                <a:moveTo>
                  <a:pt x="0" y="0"/>
                </a:moveTo>
                <a:lnTo>
                  <a:pt x="0" y="1548384"/>
                </a:lnTo>
                <a:lnTo>
                  <a:pt x="1051560" y="1285494"/>
                </a:lnTo>
                <a:lnTo>
                  <a:pt x="1051560" y="262890"/>
                </a:lnTo>
                <a:lnTo>
                  <a:pt x="0" y="0"/>
                </a:lnTo>
                <a:close/>
              </a:path>
            </a:pathLst>
          </a:custGeom>
          <a:solidFill>
            <a:srgbClr val="8A81D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3" name="Google Shape;223;p30"/>
          <p:cNvSpPr txBox="1"/>
          <p:nvPr/>
        </p:nvSpPr>
        <p:spPr>
          <a:xfrm>
            <a:off x="297891" y="1022104"/>
            <a:ext cx="944244" cy="23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Text mining</a:t>
            </a:r>
            <a:endParaRPr sz="1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4" name="Google Shape;224;p30"/>
          <p:cNvSpPr/>
          <p:nvPr/>
        </p:nvSpPr>
        <p:spPr>
          <a:xfrm>
            <a:off x="1511827" y="198401"/>
            <a:ext cx="3038100" cy="2955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5" name="Google Shape;225;p30"/>
          <p:cNvSpPr/>
          <p:nvPr/>
        </p:nvSpPr>
        <p:spPr>
          <a:xfrm>
            <a:off x="3549035" y="3018599"/>
            <a:ext cx="2261700" cy="2124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6" name="Google Shape;226;p30"/>
          <p:cNvSpPr/>
          <p:nvPr/>
        </p:nvSpPr>
        <p:spPr>
          <a:xfrm>
            <a:off x="769620" y="4002716"/>
            <a:ext cx="630056" cy="32030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7" name="Google Shape;227;p30"/>
          <p:cNvSpPr/>
          <p:nvPr/>
        </p:nvSpPr>
        <p:spPr>
          <a:xfrm>
            <a:off x="5010278" y="439002"/>
            <a:ext cx="2734800" cy="27147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8" name="Google Shape;228;p30"/>
          <p:cNvSpPr/>
          <p:nvPr/>
        </p:nvSpPr>
        <p:spPr>
          <a:xfrm>
            <a:off x="7930895" y="185698"/>
            <a:ext cx="951000" cy="9498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/>
          <p:nvPr/>
        </p:nvSpPr>
        <p:spPr>
          <a:xfrm>
            <a:off x="27432" y="0"/>
            <a:ext cx="0" cy="5139060"/>
          </a:xfrm>
          <a:custGeom>
            <a:avLst/>
            <a:gdLst/>
            <a:ahLst/>
            <a:cxnLst/>
            <a:rect l="l" t="t" r="r" b="b"/>
            <a:pathLst>
              <a:path w="120000" h="5145405" extrusionOk="0">
                <a:moveTo>
                  <a:pt x="0" y="0"/>
                </a:moveTo>
                <a:lnTo>
                  <a:pt x="0" y="5145024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4" name="Google Shape;234;p31"/>
          <p:cNvSpPr/>
          <p:nvPr/>
        </p:nvSpPr>
        <p:spPr>
          <a:xfrm>
            <a:off x="243846" y="4161480"/>
            <a:ext cx="1398900" cy="371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5" name="Google Shape;235;p31"/>
          <p:cNvSpPr/>
          <p:nvPr/>
        </p:nvSpPr>
        <p:spPr>
          <a:xfrm>
            <a:off x="243842" y="4551200"/>
            <a:ext cx="1926300" cy="341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6" name="Google Shape;236;p31"/>
          <p:cNvSpPr/>
          <p:nvPr/>
        </p:nvSpPr>
        <p:spPr>
          <a:xfrm>
            <a:off x="1766000" y="192028"/>
            <a:ext cx="2541300" cy="2891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7" name="Google Shape;237;p31"/>
          <p:cNvSpPr/>
          <p:nvPr/>
        </p:nvSpPr>
        <p:spPr>
          <a:xfrm>
            <a:off x="4926550" y="267655"/>
            <a:ext cx="2871000" cy="22590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8" name="Google Shape;238;p31"/>
          <p:cNvSpPr/>
          <p:nvPr/>
        </p:nvSpPr>
        <p:spPr>
          <a:xfrm>
            <a:off x="243852" y="410975"/>
            <a:ext cx="1230325" cy="1548764"/>
          </a:xfrm>
          <a:custGeom>
            <a:avLst/>
            <a:gdLst/>
            <a:ahLst/>
            <a:cxnLst/>
            <a:rect l="l" t="t" r="r" b="b"/>
            <a:pathLst>
              <a:path w="1051560" h="1548764" extrusionOk="0">
                <a:moveTo>
                  <a:pt x="0" y="0"/>
                </a:moveTo>
                <a:lnTo>
                  <a:pt x="0" y="1548384"/>
                </a:lnTo>
                <a:lnTo>
                  <a:pt x="1051560" y="1285494"/>
                </a:lnTo>
                <a:lnTo>
                  <a:pt x="1051560" y="262890"/>
                </a:lnTo>
                <a:lnTo>
                  <a:pt x="0" y="0"/>
                </a:lnTo>
                <a:close/>
              </a:path>
            </a:pathLst>
          </a:custGeom>
          <a:solidFill>
            <a:srgbClr val="8A81D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9" name="Google Shape;239;p31"/>
          <p:cNvSpPr txBox="1"/>
          <p:nvPr/>
        </p:nvSpPr>
        <p:spPr>
          <a:xfrm>
            <a:off x="411165" y="894247"/>
            <a:ext cx="8184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Machine</a:t>
            </a:r>
            <a:endParaRPr sz="1400">
              <a:latin typeface="Verdana"/>
              <a:ea typeface="Verdana"/>
              <a:cs typeface="Verdana"/>
              <a:sym typeface="Verdana"/>
            </a:endParaRPr>
          </a:p>
          <a:p>
            <a:pPr marL="3683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learning</a:t>
            </a:r>
            <a:endParaRPr sz="1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0" name="Google Shape;240;p31"/>
          <p:cNvSpPr/>
          <p:nvPr/>
        </p:nvSpPr>
        <p:spPr>
          <a:xfrm>
            <a:off x="4701302" y="2653199"/>
            <a:ext cx="3816000" cy="24858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1" name="Google Shape;241;p31"/>
          <p:cNvSpPr/>
          <p:nvPr/>
        </p:nvSpPr>
        <p:spPr>
          <a:xfrm>
            <a:off x="7930895" y="185698"/>
            <a:ext cx="951000" cy="9498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/>
          <p:nvPr/>
        </p:nvSpPr>
        <p:spPr>
          <a:xfrm>
            <a:off x="27432" y="0"/>
            <a:ext cx="0" cy="5139060"/>
          </a:xfrm>
          <a:custGeom>
            <a:avLst/>
            <a:gdLst/>
            <a:ahLst/>
            <a:cxnLst/>
            <a:rect l="l" t="t" r="r" b="b"/>
            <a:pathLst>
              <a:path w="120000" h="5145405" extrusionOk="0">
                <a:moveTo>
                  <a:pt x="0" y="0"/>
                </a:moveTo>
                <a:lnTo>
                  <a:pt x="0" y="5145024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7" name="Google Shape;247;p32"/>
          <p:cNvSpPr/>
          <p:nvPr/>
        </p:nvSpPr>
        <p:spPr>
          <a:xfrm>
            <a:off x="243852" y="410975"/>
            <a:ext cx="1259243" cy="1548764"/>
          </a:xfrm>
          <a:custGeom>
            <a:avLst/>
            <a:gdLst/>
            <a:ahLst/>
            <a:cxnLst/>
            <a:rect l="l" t="t" r="r" b="b"/>
            <a:pathLst>
              <a:path w="1051560" h="1548764" extrusionOk="0">
                <a:moveTo>
                  <a:pt x="0" y="0"/>
                </a:moveTo>
                <a:lnTo>
                  <a:pt x="0" y="1548384"/>
                </a:lnTo>
                <a:lnTo>
                  <a:pt x="1051560" y="1285494"/>
                </a:lnTo>
                <a:lnTo>
                  <a:pt x="1051560" y="262890"/>
                </a:lnTo>
                <a:lnTo>
                  <a:pt x="0" y="0"/>
                </a:lnTo>
                <a:close/>
              </a:path>
            </a:pathLst>
          </a:custGeom>
          <a:solidFill>
            <a:srgbClr val="8A81D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8" name="Google Shape;248;p32"/>
          <p:cNvSpPr txBox="1"/>
          <p:nvPr/>
        </p:nvSpPr>
        <p:spPr>
          <a:xfrm>
            <a:off x="286672" y="946837"/>
            <a:ext cx="11694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508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Web</a:t>
            </a:r>
            <a:endParaRPr sz="1400" dirty="0"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applicazioni</a:t>
            </a:r>
            <a:endParaRPr sz="14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9" name="Google Shape;249;p32"/>
          <p:cNvSpPr/>
          <p:nvPr/>
        </p:nvSpPr>
        <p:spPr>
          <a:xfrm>
            <a:off x="978392" y="3287771"/>
            <a:ext cx="1639800" cy="1548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0" name="Google Shape;250;p32"/>
          <p:cNvSpPr/>
          <p:nvPr/>
        </p:nvSpPr>
        <p:spPr>
          <a:xfrm>
            <a:off x="2191053" y="410973"/>
            <a:ext cx="3809400" cy="2001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1" name="Google Shape;251;p32"/>
          <p:cNvSpPr/>
          <p:nvPr/>
        </p:nvSpPr>
        <p:spPr>
          <a:xfrm>
            <a:off x="4742150" y="2490304"/>
            <a:ext cx="3809400" cy="26532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2" name="Google Shape;252;p32"/>
          <p:cNvSpPr/>
          <p:nvPr/>
        </p:nvSpPr>
        <p:spPr>
          <a:xfrm>
            <a:off x="7930895" y="185698"/>
            <a:ext cx="951000" cy="9498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3"/>
          <p:cNvSpPr/>
          <p:nvPr/>
        </p:nvSpPr>
        <p:spPr>
          <a:xfrm>
            <a:off x="27432" y="0"/>
            <a:ext cx="0" cy="5139060"/>
          </a:xfrm>
          <a:custGeom>
            <a:avLst/>
            <a:gdLst/>
            <a:ahLst/>
            <a:cxnLst/>
            <a:rect l="l" t="t" r="r" b="b"/>
            <a:pathLst>
              <a:path w="120000" h="5145405" extrusionOk="0">
                <a:moveTo>
                  <a:pt x="0" y="0"/>
                </a:moveTo>
                <a:lnTo>
                  <a:pt x="0" y="5145024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8" name="Google Shape;258;p33"/>
          <p:cNvSpPr/>
          <p:nvPr/>
        </p:nvSpPr>
        <p:spPr>
          <a:xfrm>
            <a:off x="243851" y="410975"/>
            <a:ext cx="1112025" cy="1548764"/>
          </a:xfrm>
          <a:custGeom>
            <a:avLst/>
            <a:gdLst/>
            <a:ahLst/>
            <a:cxnLst/>
            <a:rect l="l" t="t" r="r" b="b"/>
            <a:pathLst>
              <a:path w="1051560" h="1548764" extrusionOk="0">
                <a:moveTo>
                  <a:pt x="0" y="0"/>
                </a:moveTo>
                <a:lnTo>
                  <a:pt x="0" y="1548384"/>
                </a:lnTo>
                <a:lnTo>
                  <a:pt x="1051560" y="1285494"/>
                </a:lnTo>
                <a:lnTo>
                  <a:pt x="1051560" y="262890"/>
                </a:lnTo>
                <a:lnTo>
                  <a:pt x="0" y="0"/>
                </a:lnTo>
                <a:close/>
              </a:path>
            </a:pathLst>
          </a:custGeom>
          <a:solidFill>
            <a:srgbClr val="8A81D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9" name="Google Shape;259;p33"/>
          <p:cNvSpPr/>
          <p:nvPr/>
        </p:nvSpPr>
        <p:spPr>
          <a:xfrm>
            <a:off x="5580888" y="1202474"/>
            <a:ext cx="2807207" cy="18052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0" name="Google Shape;260;p33"/>
          <p:cNvSpPr txBox="1"/>
          <p:nvPr/>
        </p:nvSpPr>
        <p:spPr>
          <a:xfrm>
            <a:off x="371051" y="1070800"/>
            <a:ext cx="912900" cy="2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Reporting</a:t>
            </a:r>
            <a:endParaRPr sz="1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1" name="Google Shape;261;p33"/>
          <p:cNvSpPr/>
          <p:nvPr/>
        </p:nvSpPr>
        <p:spPr>
          <a:xfrm>
            <a:off x="1044615" y="3339722"/>
            <a:ext cx="1154700" cy="710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2" name="Google Shape;262;p33"/>
          <p:cNvSpPr/>
          <p:nvPr/>
        </p:nvSpPr>
        <p:spPr>
          <a:xfrm>
            <a:off x="1027175" y="4102594"/>
            <a:ext cx="782100" cy="249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3" name="Google Shape;263;p33"/>
          <p:cNvSpPr/>
          <p:nvPr/>
        </p:nvSpPr>
        <p:spPr>
          <a:xfrm>
            <a:off x="2398776" y="1345554"/>
            <a:ext cx="2395728" cy="251454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4" name="Google Shape;264;p33"/>
          <p:cNvSpPr/>
          <p:nvPr/>
        </p:nvSpPr>
        <p:spPr>
          <a:xfrm>
            <a:off x="4069079" y="2319711"/>
            <a:ext cx="2581655" cy="174739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5" name="Google Shape;265;p33"/>
          <p:cNvSpPr/>
          <p:nvPr/>
        </p:nvSpPr>
        <p:spPr>
          <a:xfrm>
            <a:off x="7930895" y="185698"/>
            <a:ext cx="951000" cy="9498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/>
          <p:nvPr/>
        </p:nvSpPr>
        <p:spPr>
          <a:xfrm>
            <a:off x="682751" y="805971"/>
            <a:ext cx="0" cy="1362710"/>
          </a:xfrm>
          <a:custGeom>
            <a:avLst/>
            <a:gdLst/>
            <a:ahLst/>
            <a:cxnLst/>
            <a:rect l="l" t="t" r="r" b="b"/>
            <a:pathLst>
              <a:path w="120000" h="1362710" extrusionOk="0">
                <a:moveTo>
                  <a:pt x="0" y="0"/>
                </a:moveTo>
                <a:lnTo>
                  <a:pt x="0" y="1362455"/>
                </a:lnTo>
              </a:path>
            </a:pathLst>
          </a:custGeom>
          <a:noFill/>
          <a:ln w="54850" cap="flat" cmpd="sng">
            <a:solidFill>
              <a:srgbClr val="5523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2" name="Google Shape;272;p34"/>
          <p:cNvSpPr/>
          <p:nvPr/>
        </p:nvSpPr>
        <p:spPr>
          <a:xfrm>
            <a:off x="7930895" y="185698"/>
            <a:ext cx="950976" cy="94980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3" name="Google Shape;273;p34"/>
          <p:cNvSpPr/>
          <p:nvPr/>
        </p:nvSpPr>
        <p:spPr>
          <a:xfrm>
            <a:off x="0" y="2739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99" y="0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4" name="Google Shape;274;p34"/>
          <p:cNvSpPr txBox="1">
            <a:spLocks noGrp="1"/>
          </p:cNvSpPr>
          <p:nvPr>
            <p:ph type="title"/>
          </p:nvPr>
        </p:nvSpPr>
        <p:spPr>
          <a:xfrm>
            <a:off x="981557" y="649573"/>
            <a:ext cx="25818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600" b="1" i="0"/>
              <a:t>Perchè usare R?</a:t>
            </a:r>
            <a:endParaRPr sz="3600"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0"/>
          </a:p>
        </p:txBody>
      </p:sp>
      <p:sp>
        <p:nvSpPr>
          <p:cNvPr id="275" name="Google Shape;275;p34"/>
          <p:cNvSpPr txBox="1"/>
          <p:nvPr/>
        </p:nvSpPr>
        <p:spPr>
          <a:xfrm>
            <a:off x="981557" y="1908367"/>
            <a:ext cx="40785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Verdana"/>
                <a:ea typeface="Verdana"/>
                <a:cs typeface="Verdana"/>
                <a:sym typeface="Verdana"/>
              </a:rPr>
              <a:t>1. E’ </a:t>
            </a:r>
            <a:r>
              <a:rPr lang="en" sz="1800" b="1">
                <a:latin typeface="Verdana"/>
                <a:ea typeface="Verdana"/>
                <a:cs typeface="Verdana"/>
                <a:sym typeface="Verdana"/>
              </a:rPr>
              <a:t>open source</a:t>
            </a:r>
            <a:r>
              <a:rPr lang="en" sz="1800">
                <a:latin typeface="Verdana"/>
                <a:ea typeface="Verdana"/>
                <a:cs typeface="Verdana"/>
                <a:sym typeface="Verdana"/>
              </a:rPr>
              <a:t>!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6" name="Google Shape;276;p34"/>
          <p:cNvSpPr txBox="1"/>
          <p:nvPr/>
        </p:nvSpPr>
        <p:spPr>
          <a:xfrm>
            <a:off x="2281607" y="2724605"/>
            <a:ext cx="14784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Verdana"/>
                <a:ea typeface="Verdana"/>
                <a:cs typeface="Verdana"/>
                <a:sym typeface="Verdana"/>
              </a:rPr>
              <a:t>2. E’ molto popolare</a:t>
            </a:r>
            <a:endParaRPr sz="18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7" name="Google Shape;277;p34"/>
          <p:cNvSpPr txBox="1"/>
          <p:nvPr/>
        </p:nvSpPr>
        <p:spPr>
          <a:xfrm>
            <a:off x="247344" y="4564542"/>
            <a:ext cx="1152000" cy="1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latin typeface="Verdana"/>
                <a:ea typeface="Verdana"/>
                <a:cs typeface="Verdana"/>
                <a:sym typeface="Verdana"/>
              </a:rPr>
              <a:t>*2017 KDnuggets survey</a:t>
            </a:r>
            <a:endParaRPr sz="800" dirty="0"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3" name="Gruppo 2"/>
          <p:cNvGrpSpPr/>
          <p:nvPr/>
        </p:nvGrpSpPr>
        <p:grpSpPr>
          <a:xfrm>
            <a:off x="4009716" y="406635"/>
            <a:ext cx="3264145" cy="3280798"/>
            <a:chOff x="3493649" y="406635"/>
            <a:chExt cx="3264145" cy="3280798"/>
          </a:xfrm>
        </p:grpSpPr>
        <p:sp>
          <p:nvSpPr>
            <p:cNvPr id="270" name="Google Shape;270;p34"/>
            <p:cNvSpPr/>
            <p:nvPr/>
          </p:nvSpPr>
          <p:spPr>
            <a:xfrm>
              <a:off x="3493649" y="406635"/>
              <a:ext cx="3264145" cy="3280798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8" name="Google Shape;278;p34"/>
            <p:cNvSpPr/>
            <p:nvPr/>
          </p:nvSpPr>
          <p:spPr>
            <a:xfrm>
              <a:off x="3493649" y="1349084"/>
              <a:ext cx="3082249" cy="216535"/>
            </a:xfrm>
            <a:custGeom>
              <a:avLst/>
              <a:gdLst/>
              <a:ahLst/>
              <a:cxnLst/>
              <a:rect l="l" t="t" r="r" b="b"/>
              <a:pathLst>
                <a:path w="3602990" h="216535" extrusionOk="0">
                  <a:moveTo>
                    <a:pt x="3566668" y="0"/>
                  </a:moveTo>
                  <a:lnTo>
                    <a:pt x="36068" y="0"/>
                  </a:lnTo>
                  <a:lnTo>
                    <a:pt x="22020" y="2831"/>
                  </a:lnTo>
                  <a:lnTo>
                    <a:pt x="10556" y="10556"/>
                  </a:lnTo>
                  <a:lnTo>
                    <a:pt x="2831" y="22020"/>
                  </a:lnTo>
                  <a:lnTo>
                    <a:pt x="0" y="36068"/>
                  </a:lnTo>
                  <a:lnTo>
                    <a:pt x="0" y="180340"/>
                  </a:lnTo>
                  <a:lnTo>
                    <a:pt x="2831" y="194387"/>
                  </a:lnTo>
                  <a:lnTo>
                    <a:pt x="10556" y="205851"/>
                  </a:lnTo>
                  <a:lnTo>
                    <a:pt x="22020" y="213576"/>
                  </a:lnTo>
                  <a:lnTo>
                    <a:pt x="36068" y="216408"/>
                  </a:lnTo>
                  <a:lnTo>
                    <a:pt x="3566668" y="216408"/>
                  </a:lnTo>
                  <a:lnTo>
                    <a:pt x="3580715" y="213576"/>
                  </a:lnTo>
                  <a:lnTo>
                    <a:pt x="3592179" y="205851"/>
                  </a:lnTo>
                  <a:lnTo>
                    <a:pt x="3599904" y="194387"/>
                  </a:lnTo>
                  <a:lnTo>
                    <a:pt x="3602736" y="180340"/>
                  </a:lnTo>
                  <a:lnTo>
                    <a:pt x="3602736" y="36068"/>
                  </a:lnTo>
                  <a:lnTo>
                    <a:pt x="3599904" y="22020"/>
                  </a:lnTo>
                  <a:lnTo>
                    <a:pt x="3592179" y="10556"/>
                  </a:lnTo>
                  <a:lnTo>
                    <a:pt x="3580715" y="2831"/>
                  </a:lnTo>
                  <a:lnTo>
                    <a:pt x="3566668" y="0"/>
                  </a:lnTo>
                  <a:close/>
                </a:path>
              </a:pathLst>
            </a:custGeom>
            <a:solidFill>
              <a:srgbClr val="FFFF00">
                <a:alpha val="15690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1" name="Google Shape;284;p35"/>
          <p:cNvSpPr txBox="1"/>
          <p:nvPr/>
        </p:nvSpPr>
        <p:spPr>
          <a:xfrm>
            <a:off x="3366202" y="4030181"/>
            <a:ext cx="2237105" cy="847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Verdana"/>
                <a:ea typeface="Verdana"/>
                <a:cs typeface="Verdana"/>
                <a:sym typeface="Verdana"/>
              </a:rPr>
              <a:t>3. E’ tra le principali skill richieste </a:t>
            </a:r>
            <a:endParaRPr sz="1800" dirty="0"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2" name="Gruppo 1"/>
          <p:cNvGrpSpPr/>
          <p:nvPr/>
        </p:nvGrpSpPr>
        <p:grpSpPr>
          <a:xfrm>
            <a:off x="5641789" y="2871942"/>
            <a:ext cx="3405111" cy="2233519"/>
            <a:chOff x="5476760" y="2396363"/>
            <a:chExt cx="3405111" cy="2233519"/>
          </a:xfrm>
        </p:grpSpPr>
        <p:sp>
          <p:nvSpPr>
            <p:cNvPr id="12" name="Google Shape;285;p35"/>
            <p:cNvSpPr/>
            <p:nvPr/>
          </p:nvSpPr>
          <p:spPr>
            <a:xfrm>
              <a:off x="5476760" y="2396363"/>
              <a:ext cx="3405111" cy="223351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" name="Google Shape;286;p35"/>
            <p:cNvSpPr/>
            <p:nvPr/>
          </p:nvSpPr>
          <p:spPr>
            <a:xfrm>
              <a:off x="5553723" y="3663585"/>
              <a:ext cx="2601811" cy="155445"/>
            </a:xfrm>
            <a:custGeom>
              <a:avLst/>
              <a:gdLst/>
              <a:ahLst/>
              <a:cxnLst/>
              <a:rect l="l" t="t" r="r" b="b"/>
              <a:pathLst>
                <a:path w="3602990" h="216535" extrusionOk="0">
                  <a:moveTo>
                    <a:pt x="3566668" y="0"/>
                  </a:moveTo>
                  <a:lnTo>
                    <a:pt x="36068" y="0"/>
                  </a:lnTo>
                  <a:lnTo>
                    <a:pt x="22020" y="2831"/>
                  </a:lnTo>
                  <a:lnTo>
                    <a:pt x="10556" y="10556"/>
                  </a:lnTo>
                  <a:lnTo>
                    <a:pt x="2831" y="22020"/>
                  </a:lnTo>
                  <a:lnTo>
                    <a:pt x="0" y="36068"/>
                  </a:lnTo>
                  <a:lnTo>
                    <a:pt x="0" y="180340"/>
                  </a:lnTo>
                  <a:lnTo>
                    <a:pt x="2831" y="194387"/>
                  </a:lnTo>
                  <a:lnTo>
                    <a:pt x="10556" y="205851"/>
                  </a:lnTo>
                  <a:lnTo>
                    <a:pt x="22020" y="213576"/>
                  </a:lnTo>
                  <a:lnTo>
                    <a:pt x="36068" y="216408"/>
                  </a:lnTo>
                  <a:lnTo>
                    <a:pt x="3566668" y="216408"/>
                  </a:lnTo>
                  <a:lnTo>
                    <a:pt x="3580715" y="213576"/>
                  </a:lnTo>
                  <a:lnTo>
                    <a:pt x="3592179" y="205851"/>
                  </a:lnTo>
                  <a:lnTo>
                    <a:pt x="3599904" y="194387"/>
                  </a:lnTo>
                  <a:lnTo>
                    <a:pt x="3602736" y="180340"/>
                  </a:lnTo>
                  <a:lnTo>
                    <a:pt x="3602736" y="36068"/>
                  </a:lnTo>
                  <a:lnTo>
                    <a:pt x="3599904" y="22020"/>
                  </a:lnTo>
                  <a:lnTo>
                    <a:pt x="3592179" y="10556"/>
                  </a:lnTo>
                  <a:lnTo>
                    <a:pt x="3580715" y="2831"/>
                  </a:lnTo>
                  <a:lnTo>
                    <a:pt x="3566668" y="0"/>
                  </a:lnTo>
                  <a:close/>
                </a:path>
              </a:pathLst>
            </a:custGeom>
            <a:solidFill>
              <a:srgbClr val="FFFF00">
                <a:alpha val="15686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6" name="Google Shape;287;p35"/>
          <p:cNvSpPr txBox="1"/>
          <p:nvPr/>
        </p:nvSpPr>
        <p:spPr>
          <a:xfrm>
            <a:off x="247344" y="4878128"/>
            <a:ext cx="2502535" cy="146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latin typeface="Verdana"/>
                <a:ea typeface="Verdana"/>
                <a:cs typeface="Verdana"/>
                <a:sym typeface="Verdana"/>
              </a:rPr>
              <a:t>*2016 CrowdFlower analysis on job position in linkedin</a:t>
            </a:r>
            <a:endParaRPr sz="800" dirty="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6"/>
          <p:cNvSpPr/>
          <p:nvPr/>
        </p:nvSpPr>
        <p:spPr>
          <a:xfrm>
            <a:off x="116551" y="433271"/>
            <a:ext cx="0" cy="1362710"/>
          </a:xfrm>
          <a:custGeom>
            <a:avLst/>
            <a:gdLst/>
            <a:ahLst/>
            <a:cxnLst/>
            <a:rect l="l" t="t" r="r" b="b"/>
            <a:pathLst>
              <a:path w="120000" h="1362710" extrusionOk="0">
                <a:moveTo>
                  <a:pt x="0" y="0"/>
                </a:moveTo>
                <a:lnTo>
                  <a:pt x="0" y="1362455"/>
                </a:lnTo>
              </a:path>
            </a:pathLst>
          </a:custGeom>
          <a:noFill/>
          <a:ln w="54850" cap="flat" cmpd="sng">
            <a:solidFill>
              <a:srgbClr val="5523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3" name="Google Shape;293;p36"/>
          <p:cNvSpPr/>
          <p:nvPr/>
        </p:nvSpPr>
        <p:spPr>
          <a:xfrm>
            <a:off x="7930895" y="185698"/>
            <a:ext cx="950976" cy="94980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4" name="Google Shape;294;p36"/>
          <p:cNvSpPr/>
          <p:nvPr/>
        </p:nvSpPr>
        <p:spPr>
          <a:xfrm>
            <a:off x="0" y="2739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99" y="0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5" name="Google Shape;295;p36"/>
          <p:cNvSpPr txBox="1">
            <a:spLocks noGrp="1"/>
          </p:cNvSpPr>
          <p:nvPr>
            <p:ph type="title"/>
          </p:nvPr>
        </p:nvSpPr>
        <p:spPr>
          <a:xfrm>
            <a:off x="415357" y="276873"/>
            <a:ext cx="25818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600" b="1" i="0"/>
              <a:t>Perchè usare R?</a:t>
            </a:r>
            <a:endParaRPr sz="3600"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0"/>
          </a:p>
        </p:txBody>
      </p:sp>
      <p:sp>
        <p:nvSpPr>
          <p:cNvPr id="296" name="Google Shape;296;p36"/>
          <p:cNvSpPr txBox="1"/>
          <p:nvPr/>
        </p:nvSpPr>
        <p:spPr>
          <a:xfrm>
            <a:off x="415357" y="1535667"/>
            <a:ext cx="2682300" cy="16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Verdana"/>
                <a:ea typeface="Verdana"/>
                <a:cs typeface="Verdana"/>
                <a:sym typeface="Verdana"/>
              </a:rPr>
              <a:t>4. R </a:t>
            </a:r>
            <a:r>
              <a:rPr lang="en" sz="1800" b="1" dirty="0">
                <a:latin typeface="Verdana"/>
                <a:ea typeface="Verdana"/>
                <a:cs typeface="Verdana"/>
                <a:sym typeface="Verdana"/>
              </a:rPr>
              <a:t>è molto potente</a:t>
            </a:r>
            <a:r>
              <a:rPr lang="en" sz="1800" dirty="0">
                <a:latin typeface="Verdana"/>
                <a:ea typeface="Verdana"/>
                <a:cs typeface="Verdana"/>
                <a:sym typeface="Verdana"/>
              </a:rPr>
              <a:t>: con R è possibile gestire un’enorme quantità di dati e analizzarli fino a sviluppare app interattive </a:t>
            </a:r>
            <a:endParaRPr sz="18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7" name="Google Shape;297;p36"/>
          <p:cNvSpPr/>
          <p:nvPr/>
        </p:nvSpPr>
        <p:spPr>
          <a:xfrm>
            <a:off x="3097641" y="185692"/>
            <a:ext cx="2109300" cy="1281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8" name="Google Shape;298;p36"/>
          <p:cNvSpPr/>
          <p:nvPr/>
        </p:nvSpPr>
        <p:spPr>
          <a:xfrm>
            <a:off x="6490148" y="1009736"/>
            <a:ext cx="1295400" cy="1333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9" name="Google Shape;299;p36"/>
          <p:cNvSpPr/>
          <p:nvPr/>
        </p:nvSpPr>
        <p:spPr>
          <a:xfrm>
            <a:off x="5017891" y="479924"/>
            <a:ext cx="2115300" cy="10260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0" name="Google Shape;300;p36"/>
          <p:cNvSpPr/>
          <p:nvPr/>
        </p:nvSpPr>
        <p:spPr>
          <a:xfrm>
            <a:off x="5160430" y="1603711"/>
            <a:ext cx="1069800" cy="9498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1" name="Google Shape;301;p36"/>
          <p:cNvSpPr/>
          <p:nvPr/>
        </p:nvSpPr>
        <p:spPr>
          <a:xfrm>
            <a:off x="3948739" y="1355845"/>
            <a:ext cx="1246500" cy="1242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2" name="Google Shape;302;p36"/>
          <p:cNvSpPr txBox="1"/>
          <p:nvPr/>
        </p:nvSpPr>
        <p:spPr>
          <a:xfrm>
            <a:off x="1588707" y="4299767"/>
            <a:ext cx="28518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Verdana"/>
                <a:ea typeface="Verdana"/>
                <a:cs typeface="Verdana"/>
                <a:sym typeface="Verdana"/>
              </a:rPr>
              <a:t>5. R ha diverse community </a:t>
            </a:r>
            <a:r>
              <a:rPr lang="en" sz="1800" dirty="0" smtClean="0">
                <a:latin typeface="Verdana"/>
                <a:ea typeface="Verdana"/>
                <a:cs typeface="Verdana"/>
                <a:sym typeface="Verdana"/>
              </a:rPr>
              <a:t>online</a:t>
            </a:r>
            <a:endParaRPr sz="18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3" name="Google Shape;303;p36"/>
          <p:cNvSpPr/>
          <p:nvPr/>
        </p:nvSpPr>
        <p:spPr>
          <a:xfrm>
            <a:off x="3543300" y="4129810"/>
            <a:ext cx="2057400" cy="4902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4" name="Google Shape;304;p36"/>
          <p:cNvSpPr/>
          <p:nvPr/>
        </p:nvSpPr>
        <p:spPr>
          <a:xfrm>
            <a:off x="5660946" y="3694566"/>
            <a:ext cx="829200" cy="8280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5" name="Google Shape;305;p36"/>
          <p:cNvSpPr/>
          <p:nvPr/>
        </p:nvSpPr>
        <p:spPr>
          <a:xfrm>
            <a:off x="6448417" y="3152689"/>
            <a:ext cx="975300" cy="9771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6" name="Google Shape;306;p36"/>
          <p:cNvSpPr/>
          <p:nvPr/>
        </p:nvSpPr>
        <p:spPr>
          <a:xfrm>
            <a:off x="6550400" y="4349283"/>
            <a:ext cx="1524000" cy="4749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7" name="Google Shape;307;p36"/>
          <p:cNvSpPr/>
          <p:nvPr/>
        </p:nvSpPr>
        <p:spPr>
          <a:xfrm>
            <a:off x="4082307" y="4551775"/>
            <a:ext cx="2106300" cy="5235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 smtClean="0"/>
              <a:t>Coding</a:t>
            </a:r>
            <a:r>
              <a:rPr lang="it-IT" dirty="0" smtClean="0"/>
              <a:t> in 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78235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9"/>
          <p:cNvSpPr/>
          <p:nvPr/>
        </p:nvSpPr>
        <p:spPr>
          <a:xfrm>
            <a:off x="8394449" y="198390"/>
            <a:ext cx="542028" cy="4312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5" name="Google Shape;345;p39"/>
          <p:cNvSpPr txBox="1">
            <a:spLocks noGrp="1"/>
          </p:cNvSpPr>
          <p:nvPr>
            <p:ph type="title"/>
          </p:nvPr>
        </p:nvSpPr>
        <p:spPr>
          <a:xfrm>
            <a:off x="7727316" y="1853299"/>
            <a:ext cx="1416600" cy="12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065" marR="508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i="0">
                <a:latin typeface="Arial"/>
                <a:ea typeface="Arial"/>
                <a:cs typeface="Arial"/>
                <a:sym typeface="Arial"/>
              </a:rPr>
              <a:t>Be ready  for the  journey!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9"/>
          <p:cNvSpPr/>
          <p:nvPr/>
        </p:nvSpPr>
        <p:spPr>
          <a:xfrm>
            <a:off x="0" y="2400"/>
            <a:ext cx="6939300" cy="5138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7" name="Google Shape;347;p39"/>
          <p:cNvSpPr/>
          <p:nvPr/>
        </p:nvSpPr>
        <p:spPr>
          <a:xfrm>
            <a:off x="7102348" y="1932373"/>
            <a:ext cx="576579" cy="502919"/>
          </a:xfrm>
          <a:custGeom>
            <a:avLst/>
            <a:gdLst/>
            <a:ahLst/>
            <a:cxnLst/>
            <a:rect l="l" t="t" r="r" b="b"/>
            <a:pathLst>
              <a:path w="576579" h="502919" extrusionOk="0">
                <a:moveTo>
                  <a:pt x="373760" y="491870"/>
                </a:moveTo>
                <a:lnTo>
                  <a:pt x="373760" y="345694"/>
                </a:lnTo>
                <a:lnTo>
                  <a:pt x="534797" y="205104"/>
                </a:lnTo>
                <a:lnTo>
                  <a:pt x="539496" y="200913"/>
                </a:lnTo>
                <a:lnTo>
                  <a:pt x="543559" y="195325"/>
                </a:lnTo>
                <a:lnTo>
                  <a:pt x="548258" y="189864"/>
                </a:lnTo>
                <a:lnTo>
                  <a:pt x="551433" y="184276"/>
                </a:lnTo>
                <a:lnTo>
                  <a:pt x="558546" y="171831"/>
                </a:lnTo>
                <a:lnTo>
                  <a:pt x="564133" y="157987"/>
                </a:lnTo>
                <a:lnTo>
                  <a:pt x="574421" y="112902"/>
                </a:lnTo>
                <a:lnTo>
                  <a:pt x="576072" y="82422"/>
                </a:lnTo>
                <a:lnTo>
                  <a:pt x="576072" y="68579"/>
                </a:lnTo>
                <a:lnTo>
                  <a:pt x="568959" y="23494"/>
                </a:lnTo>
                <a:lnTo>
                  <a:pt x="561721" y="12445"/>
                </a:lnTo>
                <a:lnTo>
                  <a:pt x="512572" y="762"/>
                </a:lnTo>
                <a:lnTo>
                  <a:pt x="497458" y="0"/>
                </a:lnTo>
                <a:lnTo>
                  <a:pt x="481583" y="0"/>
                </a:lnTo>
                <a:lnTo>
                  <a:pt x="464184" y="762"/>
                </a:lnTo>
                <a:lnTo>
                  <a:pt x="446658" y="1397"/>
                </a:lnTo>
                <a:lnTo>
                  <a:pt x="395097" y="10413"/>
                </a:lnTo>
                <a:lnTo>
                  <a:pt x="364998" y="21462"/>
                </a:lnTo>
                <a:lnTo>
                  <a:pt x="357885" y="24256"/>
                </a:lnTo>
                <a:lnTo>
                  <a:pt x="352298" y="28448"/>
                </a:lnTo>
                <a:lnTo>
                  <a:pt x="345948" y="31876"/>
                </a:lnTo>
                <a:lnTo>
                  <a:pt x="341122" y="36067"/>
                </a:lnTo>
                <a:lnTo>
                  <a:pt x="180085" y="176656"/>
                </a:lnTo>
                <a:lnTo>
                  <a:pt x="12700" y="176656"/>
                </a:lnTo>
                <a:lnTo>
                  <a:pt x="8000" y="177291"/>
                </a:lnTo>
                <a:lnTo>
                  <a:pt x="4825" y="178053"/>
                </a:lnTo>
                <a:lnTo>
                  <a:pt x="1650" y="179450"/>
                </a:lnTo>
                <a:lnTo>
                  <a:pt x="0" y="181482"/>
                </a:lnTo>
                <a:lnTo>
                  <a:pt x="0" y="183514"/>
                </a:lnTo>
                <a:lnTo>
                  <a:pt x="761" y="186308"/>
                </a:lnTo>
                <a:lnTo>
                  <a:pt x="2412" y="189102"/>
                </a:lnTo>
                <a:lnTo>
                  <a:pt x="5587" y="192531"/>
                </a:lnTo>
                <a:lnTo>
                  <a:pt x="84074" y="260476"/>
                </a:lnTo>
                <a:lnTo>
                  <a:pt x="73786" y="269494"/>
                </a:lnTo>
                <a:lnTo>
                  <a:pt x="30987" y="276351"/>
                </a:lnTo>
                <a:lnTo>
                  <a:pt x="26161" y="277748"/>
                </a:lnTo>
                <a:lnTo>
                  <a:pt x="22225" y="279145"/>
                </a:lnTo>
                <a:lnTo>
                  <a:pt x="19811" y="281939"/>
                </a:lnTo>
                <a:lnTo>
                  <a:pt x="18287" y="283971"/>
                </a:lnTo>
                <a:lnTo>
                  <a:pt x="18287" y="286765"/>
                </a:lnTo>
                <a:lnTo>
                  <a:pt x="19050" y="290194"/>
                </a:lnTo>
                <a:lnTo>
                  <a:pt x="20700" y="292988"/>
                </a:lnTo>
                <a:lnTo>
                  <a:pt x="23875" y="296544"/>
                </a:lnTo>
                <a:lnTo>
                  <a:pt x="236474" y="482091"/>
                </a:lnTo>
                <a:lnTo>
                  <a:pt x="240410" y="484885"/>
                </a:lnTo>
                <a:lnTo>
                  <a:pt x="243585" y="486282"/>
                </a:lnTo>
                <a:lnTo>
                  <a:pt x="247523" y="487044"/>
                </a:lnTo>
                <a:lnTo>
                  <a:pt x="250698" y="487044"/>
                </a:lnTo>
                <a:lnTo>
                  <a:pt x="267334" y="438531"/>
                </a:lnTo>
                <a:lnTo>
                  <a:pt x="277749" y="429513"/>
                </a:lnTo>
                <a:lnTo>
                  <a:pt x="355473" y="498094"/>
                </a:lnTo>
                <a:lnTo>
                  <a:pt x="359409" y="500888"/>
                </a:lnTo>
                <a:lnTo>
                  <a:pt x="362584" y="502284"/>
                </a:lnTo>
                <a:lnTo>
                  <a:pt x="365759" y="502919"/>
                </a:lnTo>
                <a:lnTo>
                  <a:pt x="368173" y="502919"/>
                </a:lnTo>
                <a:lnTo>
                  <a:pt x="370585" y="501522"/>
                </a:lnTo>
                <a:lnTo>
                  <a:pt x="372109" y="498728"/>
                </a:lnTo>
                <a:lnTo>
                  <a:pt x="372872" y="495934"/>
                </a:lnTo>
                <a:lnTo>
                  <a:pt x="373760" y="491870"/>
                </a:lnTo>
                <a:close/>
              </a:path>
            </a:pathLst>
          </a:custGeom>
          <a:noFill/>
          <a:ln w="1217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8" name="Google Shape;348;p39"/>
          <p:cNvSpPr/>
          <p:nvPr/>
        </p:nvSpPr>
        <p:spPr>
          <a:xfrm>
            <a:off x="7269989" y="2177434"/>
            <a:ext cx="126600" cy="111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9" name="Google Shape;349;p39"/>
          <p:cNvSpPr/>
          <p:nvPr/>
        </p:nvSpPr>
        <p:spPr>
          <a:xfrm>
            <a:off x="7426326" y="2003153"/>
            <a:ext cx="170100" cy="1497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>
            <a:spLocks noGrp="1"/>
          </p:cNvSpPr>
          <p:nvPr>
            <p:ph type="ctrTitle" idx="4294967295"/>
          </p:nvPr>
        </p:nvSpPr>
        <p:spPr>
          <a:xfrm>
            <a:off x="2157475" y="321675"/>
            <a:ext cx="6655800" cy="6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88398A"/>
                </a:solidFill>
              </a:rPr>
              <a:t>Chi sono le RLadies?</a:t>
            </a:r>
            <a:endParaRPr sz="3600">
              <a:solidFill>
                <a:srgbClr val="88398A"/>
              </a:solidFill>
            </a:endParaRPr>
          </a:p>
        </p:txBody>
      </p:sp>
      <p:sp>
        <p:nvSpPr>
          <p:cNvPr id="131" name="Google Shape;131;p23"/>
          <p:cNvSpPr txBox="1">
            <a:spLocks noGrp="1"/>
          </p:cNvSpPr>
          <p:nvPr>
            <p:ph type="subTitle" idx="4294967295"/>
          </p:nvPr>
        </p:nvSpPr>
        <p:spPr>
          <a:xfrm>
            <a:off x="609600" y="984675"/>
            <a:ext cx="8813400" cy="5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Community fondata dalla statista </a:t>
            </a:r>
            <a:r>
              <a:rPr lang="en" b="1" u="sng">
                <a:solidFill>
                  <a:schemeClr val="hlink"/>
                </a:solidFill>
                <a:hlinkClick r:id="rId3"/>
              </a:rPr>
              <a:t>Gabriela de Queiroz</a:t>
            </a:r>
            <a:r>
              <a:rPr lang="en"/>
              <a:t>, San Francisco, 2012</a:t>
            </a:r>
            <a:endParaRPr sz="3600" b="1">
              <a:solidFill>
                <a:srgbClr val="000000"/>
              </a:solidFill>
            </a:endParaRPr>
          </a:p>
        </p:txBody>
      </p:sp>
      <p:sp>
        <p:nvSpPr>
          <p:cNvPr id="133" name="Google Shape;133;p23"/>
          <p:cNvSpPr txBox="1">
            <a:spLocks noGrp="1"/>
          </p:cNvSpPr>
          <p:nvPr>
            <p:ph type="ctrTitle" idx="4294967295"/>
          </p:nvPr>
        </p:nvSpPr>
        <p:spPr>
          <a:xfrm>
            <a:off x="75600" y="2661800"/>
            <a:ext cx="6655800" cy="6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88398A"/>
                </a:solidFill>
              </a:rPr>
              <a:t>MISSION </a:t>
            </a:r>
            <a:endParaRPr sz="3600">
              <a:solidFill>
                <a:srgbClr val="88398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>
                <a:solidFill>
                  <a:srgbClr val="88398A"/>
                </a:solidFill>
              </a:rPr>
              <a:t>https://rladies.org/about-us/</a:t>
            </a:r>
            <a:br>
              <a:rPr lang="en" sz="1200" b="0">
                <a:solidFill>
                  <a:srgbClr val="88398A"/>
                </a:solidFill>
              </a:rPr>
            </a:br>
            <a:endParaRPr sz="1200" b="0">
              <a:solidFill>
                <a:srgbClr val="88398A"/>
              </a:solidFill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1275"/>
            <a:ext cx="9144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5095933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Ringraziamo i nostri partner &amp; host</a:t>
            </a:r>
            <a:endParaRPr sz="3600" dirty="0"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4292" y="4110899"/>
            <a:ext cx="1639565" cy="600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3" t="21739" r="24063" b="22800"/>
          <a:stretch/>
        </p:blipFill>
        <p:spPr>
          <a:xfrm>
            <a:off x="1326628" y="2810625"/>
            <a:ext cx="1113164" cy="797668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085" y="115527"/>
            <a:ext cx="1023815" cy="1164373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857" y="4140512"/>
            <a:ext cx="2535237" cy="570896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354" y="2618707"/>
            <a:ext cx="1903092" cy="1181503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6" t="8053" r="12943"/>
          <a:stretch/>
        </p:blipFill>
        <p:spPr>
          <a:xfrm>
            <a:off x="3651744" y="2152845"/>
            <a:ext cx="1120856" cy="116437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0"/>
          <p:cNvSpPr/>
          <p:nvPr/>
        </p:nvSpPr>
        <p:spPr>
          <a:xfrm>
            <a:off x="606551" y="578405"/>
            <a:ext cx="0" cy="676075"/>
          </a:xfrm>
          <a:custGeom>
            <a:avLst/>
            <a:gdLst/>
            <a:ahLst/>
            <a:cxnLst/>
            <a:rect l="l" t="t" r="r" b="b"/>
            <a:pathLst>
              <a:path w="120000" h="676910" extrusionOk="0">
                <a:moveTo>
                  <a:pt x="0" y="0"/>
                </a:moveTo>
                <a:lnTo>
                  <a:pt x="0" y="676655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5" name="Google Shape;355;p40"/>
          <p:cNvSpPr/>
          <p:nvPr/>
        </p:nvSpPr>
        <p:spPr>
          <a:xfrm>
            <a:off x="0" y="2739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99" y="0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6" name="Google Shape;356;p40"/>
          <p:cNvSpPr/>
          <p:nvPr/>
        </p:nvSpPr>
        <p:spPr>
          <a:xfrm>
            <a:off x="7930895" y="185698"/>
            <a:ext cx="950976" cy="94980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7" name="Google Shape;357;p40"/>
          <p:cNvSpPr txBox="1">
            <a:spLocks noGrp="1"/>
          </p:cNvSpPr>
          <p:nvPr>
            <p:ph type="title"/>
          </p:nvPr>
        </p:nvSpPr>
        <p:spPr>
          <a:xfrm>
            <a:off x="923348" y="476800"/>
            <a:ext cx="22536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i="0" dirty="0" smtClean="0">
                <a:latin typeface="Arial"/>
                <a:ea typeface="Arial"/>
                <a:cs typeface="Arial"/>
                <a:sym typeface="Arial"/>
              </a:rPr>
              <a:t>Event</a:t>
            </a:r>
            <a:r>
              <a:rPr lang="en" sz="4800" b="1" i="0" dirty="0" smtClean="0"/>
              <a:t>i passati</a:t>
            </a:r>
            <a:endParaRPr sz="4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40"/>
          <p:cNvSpPr/>
          <p:nvPr/>
        </p:nvSpPr>
        <p:spPr>
          <a:xfrm>
            <a:off x="13716" y="2555640"/>
            <a:ext cx="9130665" cy="0"/>
          </a:xfrm>
          <a:custGeom>
            <a:avLst/>
            <a:gdLst/>
            <a:ahLst/>
            <a:cxnLst/>
            <a:rect l="l" t="t" r="r" b="b"/>
            <a:pathLst>
              <a:path w="9130665" h="120000" extrusionOk="0">
                <a:moveTo>
                  <a:pt x="0" y="0"/>
                </a:moveTo>
                <a:lnTo>
                  <a:pt x="9130538" y="0"/>
                </a:lnTo>
              </a:path>
            </a:pathLst>
          </a:custGeom>
          <a:noFill/>
          <a:ln w="3960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9" name="Google Shape;359;p40"/>
          <p:cNvSpPr/>
          <p:nvPr/>
        </p:nvSpPr>
        <p:spPr>
          <a:xfrm>
            <a:off x="958596" y="2446047"/>
            <a:ext cx="216407" cy="21918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0" name="Google Shape;360;p40"/>
          <p:cNvSpPr/>
          <p:nvPr/>
        </p:nvSpPr>
        <p:spPr>
          <a:xfrm>
            <a:off x="958596" y="2446047"/>
            <a:ext cx="216535" cy="219439"/>
          </a:xfrm>
          <a:custGeom>
            <a:avLst/>
            <a:gdLst/>
            <a:ahLst/>
            <a:cxnLst/>
            <a:rect l="l" t="t" r="r" b="b"/>
            <a:pathLst>
              <a:path w="216534" h="219710" extrusionOk="0">
                <a:moveTo>
                  <a:pt x="0" y="109728"/>
                </a:moveTo>
                <a:lnTo>
                  <a:pt x="8504" y="67026"/>
                </a:lnTo>
                <a:lnTo>
                  <a:pt x="31694" y="32146"/>
                </a:lnTo>
                <a:lnTo>
                  <a:pt x="66088" y="8626"/>
                </a:lnTo>
                <a:lnTo>
                  <a:pt x="108203" y="0"/>
                </a:lnTo>
                <a:lnTo>
                  <a:pt x="150319" y="8626"/>
                </a:lnTo>
                <a:lnTo>
                  <a:pt x="184713" y="32146"/>
                </a:lnTo>
                <a:lnTo>
                  <a:pt x="207903" y="67026"/>
                </a:lnTo>
                <a:lnTo>
                  <a:pt x="216407" y="109728"/>
                </a:lnTo>
                <a:lnTo>
                  <a:pt x="207903" y="152429"/>
                </a:lnTo>
                <a:lnTo>
                  <a:pt x="184713" y="187309"/>
                </a:lnTo>
                <a:lnTo>
                  <a:pt x="150319" y="210829"/>
                </a:lnTo>
                <a:lnTo>
                  <a:pt x="108203" y="219456"/>
                </a:lnTo>
                <a:lnTo>
                  <a:pt x="66088" y="210829"/>
                </a:lnTo>
                <a:lnTo>
                  <a:pt x="31694" y="187309"/>
                </a:lnTo>
                <a:lnTo>
                  <a:pt x="8504" y="152429"/>
                </a:lnTo>
                <a:lnTo>
                  <a:pt x="0" y="109728"/>
                </a:lnTo>
                <a:close/>
              </a:path>
            </a:pathLst>
          </a:custGeom>
          <a:noFill/>
          <a:ln w="39600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1" name="Google Shape;361;p40"/>
          <p:cNvSpPr/>
          <p:nvPr/>
        </p:nvSpPr>
        <p:spPr>
          <a:xfrm>
            <a:off x="3912108" y="2446047"/>
            <a:ext cx="219455" cy="21918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2" name="Google Shape;362;p40"/>
          <p:cNvSpPr/>
          <p:nvPr/>
        </p:nvSpPr>
        <p:spPr>
          <a:xfrm>
            <a:off x="3912108" y="2446047"/>
            <a:ext cx="219710" cy="219439"/>
          </a:xfrm>
          <a:custGeom>
            <a:avLst/>
            <a:gdLst/>
            <a:ahLst/>
            <a:cxnLst/>
            <a:rect l="l" t="t" r="r" b="b"/>
            <a:pathLst>
              <a:path w="219710" h="219710" extrusionOk="0">
                <a:moveTo>
                  <a:pt x="0" y="109728"/>
                </a:moveTo>
                <a:lnTo>
                  <a:pt x="8626" y="67026"/>
                </a:lnTo>
                <a:lnTo>
                  <a:pt x="32146" y="32146"/>
                </a:lnTo>
                <a:lnTo>
                  <a:pt x="67026" y="8626"/>
                </a:lnTo>
                <a:lnTo>
                  <a:pt x="109727" y="0"/>
                </a:lnTo>
                <a:lnTo>
                  <a:pt x="152429" y="8626"/>
                </a:lnTo>
                <a:lnTo>
                  <a:pt x="187309" y="32146"/>
                </a:lnTo>
                <a:lnTo>
                  <a:pt x="210829" y="67026"/>
                </a:lnTo>
                <a:lnTo>
                  <a:pt x="219455" y="109728"/>
                </a:lnTo>
                <a:lnTo>
                  <a:pt x="210829" y="152429"/>
                </a:lnTo>
                <a:lnTo>
                  <a:pt x="187309" y="187309"/>
                </a:lnTo>
                <a:lnTo>
                  <a:pt x="152429" y="210829"/>
                </a:lnTo>
                <a:lnTo>
                  <a:pt x="109727" y="219456"/>
                </a:lnTo>
                <a:lnTo>
                  <a:pt x="67026" y="210829"/>
                </a:lnTo>
                <a:lnTo>
                  <a:pt x="32146" y="187309"/>
                </a:lnTo>
                <a:lnTo>
                  <a:pt x="8626" y="152429"/>
                </a:lnTo>
                <a:lnTo>
                  <a:pt x="0" y="109728"/>
                </a:lnTo>
                <a:close/>
              </a:path>
            </a:pathLst>
          </a:custGeom>
          <a:noFill/>
          <a:ln w="39600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3" name="Google Shape;363;p40"/>
          <p:cNvSpPr/>
          <p:nvPr/>
        </p:nvSpPr>
        <p:spPr>
          <a:xfrm>
            <a:off x="6868668" y="2446047"/>
            <a:ext cx="219455" cy="21918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4" name="Google Shape;364;p40"/>
          <p:cNvSpPr/>
          <p:nvPr/>
        </p:nvSpPr>
        <p:spPr>
          <a:xfrm>
            <a:off x="6868668" y="2446047"/>
            <a:ext cx="219710" cy="219439"/>
          </a:xfrm>
          <a:custGeom>
            <a:avLst/>
            <a:gdLst/>
            <a:ahLst/>
            <a:cxnLst/>
            <a:rect l="l" t="t" r="r" b="b"/>
            <a:pathLst>
              <a:path w="219709" h="219710" extrusionOk="0">
                <a:moveTo>
                  <a:pt x="0" y="109728"/>
                </a:moveTo>
                <a:lnTo>
                  <a:pt x="8626" y="67026"/>
                </a:lnTo>
                <a:lnTo>
                  <a:pt x="32146" y="32146"/>
                </a:lnTo>
                <a:lnTo>
                  <a:pt x="67026" y="8626"/>
                </a:lnTo>
                <a:lnTo>
                  <a:pt x="109727" y="0"/>
                </a:lnTo>
                <a:lnTo>
                  <a:pt x="152429" y="8626"/>
                </a:lnTo>
                <a:lnTo>
                  <a:pt x="187309" y="32146"/>
                </a:lnTo>
                <a:lnTo>
                  <a:pt x="210829" y="67026"/>
                </a:lnTo>
                <a:lnTo>
                  <a:pt x="219455" y="109728"/>
                </a:lnTo>
                <a:lnTo>
                  <a:pt x="210829" y="152429"/>
                </a:lnTo>
                <a:lnTo>
                  <a:pt x="187309" y="187309"/>
                </a:lnTo>
                <a:lnTo>
                  <a:pt x="152429" y="210829"/>
                </a:lnTo>
                <a:lnTo>
                  <a:pt x="109727" y="219456"/>
                </a:lnTo>
                <a:lnTo>
                  <a:pt x="67026" y="210829"/>
                </a:lnTo>
                <a:lnTo>
                  <a:pt x="32146" y="187309"/>
                </a:lnTo>
                <a:lnTo>
                  <a:pt x="8626" y="152429"/>
                </a:lnTo>
                <a:lnTo>
                  <a:pt x="0" y="109728"/>
                </a:lnTo>
                <a:close/>
              </a:path>
            </a:pathLst>
          </a:custGeom>
          <a:noFill/>
          <a:ln w="39600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5" name="Google Shape;365;p40"/>
          <p:cNvSpPr txBox="1"/>
          <p:nvPr/>
        </p:nvSpPr>
        <p:spPr>
          <a:xfrm>
            <a:off x="940097" y="2736525"/>
            <a:ext cx="1679886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873989"/>
                </a:solidFill>
              </a:rPr>
              <a:t>3</a:t>
            </a:r>
            <a:r>
              <a:rPr lang="en" sz="1800" b="1" dirty="0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 b="1" dirty="0" smtClean="0">
                <a:solidFill>
                  <a:srgbClr val="873989"/>
                </a:solidFill>
              </a:rPr>
              <a:t>dicembre ‘18</a:t>
            </a:r>
            <a:r>
              <a:rPr lang="en" sz="1800" b="1" dirty="0" smtClean="0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1800" b="1" dirty="0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Kickoff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40"/>
          <p:cNvSpPr txBox="1"/>
          <p:nvPr/>
        </p:nvSpPr>
        <p:spPr>
          <a:xfrm>
            <a:off x="3691509" y="2725357"/>
            <a:ext cx="1762466" cy="573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873989"/>
                </a:solidFill>
              </a:rPr>
              <a:t>29 Gennaio ‘19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‘Primi passi in R Studio’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40"/>
          <p:cNvSpPr txBox="1"/>
          <p:nvPr/>
        </p:nvSpPr>
        <p:spPr>
          <a:xfrm>
            <a:off x="6669150" y="2736519"/>
            <a:ext cx="2040347" cy="573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873989"/>
                </a:solidFill>
              </a:rPr>
              <a:t>5 Marzo ’19</a:t>
            </a:r>
          </a:p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‘Manipolare </a:t>
            </a:r>
            <a:r>
              <a:rPr lang="it-IT" sz="1800" b="1" dirty="0" smtClean="0">
                <a:solidFill>
                  <a:srgbClr val="873989"/>
                </a:solidFill>
              </a:rPr>
              <a:t>i dati con </a:t>
            </a:r>
            <a:r>
              <a:rPr lang="it-IT" sz="1800" b="1" dirty="0" err="1" smtClean="0">
                <a:solidFill>
                  <a:srgbClr val="873989"/>
                </a:solidFill>
              </a:rPr>
              <a:t>Tidyverse</a:t>
            </a:r>
            <a:r>
              <a:rPr lang="it-IT" sz="1800" b="1" dirty="0" smtClean="0">
                <a:solidFill>
                  <a:srgbClr val="873989"/>
                </a:solidFill>
              </a:rPr>
              <a:t>’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381" y="3243983"/>
            <a:ext cx="1232240" cy="1743472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097" y="3243983"/>
            <a:ext cx="1261101" cy="178430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/>
          <p:nvPr/>
        </p:nvSpPr>
        <p:spPr>
          <a:xfrm>
            <a:off x="594926" y="953067"/>
            <a:ext cx="0" cy="676910"/>
          </a:xfrm>
          <a:custGeom>
            <a:avLst/>
            <a:gdLst/>
            <a:ahLst/>
            <a:cxnLst/>
            <a:rect l="l" t="t" r="r" b="b"/>
            <a:pathLst>
              <a:path w="120000" h="676910" extrusionOk="0">
                <a:moveTo>
                  <a:pt x="0" y="0"/>
                </a:moveTo>
                <a:lnTo>
                  <a:pt x="0" y="676655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3" name="Google Shape;373;p41"/>
          <p:cNvSpPr/>
          <p:nvPr/>
        </p:nvSpPr>
        <p:spPr>
          <a:xfrm>
            <a:off x="0" y="2739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99" y="0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4" name="Google Shape;374;p41"/>
          <p:cNvSpPr/>
          <p:nvPr/>
        </p:nvSpPr>
        <p:spPr>
          <a:xfrm>
            <a:off x="7930895" y="185698"/>
            <a:ext cx="950976" cy="94980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5" name="Google Shape;375;p41"/>
          <p:cNvSpPr txBox="1">
            <a:spLocks noGrp="1"/>
          </p:cNvSpPr>
          <p:nvPr>
            <p:ph type="title"/>
          </p:nvPr>
        </p:nvSpPr>
        <p:spPr>
          <a:xfrm>
            <a:off x="923351" y="172000"/>
            <a:ext cx="3875628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i="0" dirty="0"/>
              <a:t>Volete unirvi a noi?</a:t>
            </a:r>
            <a:endParaRPr sz="4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41"/>
          <p:cNvSpPr/>
          <p:nvPr/>
        </p:nvSpPr>
        <p:spPr>
          <a:xfrm>
            <a:off x="13716" y="2555640"/>
            <a:ext cx="9130665" cy="0"/>
          </a:xfrm>
          <a:custGeom>
            <a:avLst/>
            <a:gdLst/>
            <a:ahLst/>
            <a:cxnLst/>
            <a:rect l="l" t="t" r="r" b="b"/>
            <a:pathLst>
              <a:path w="9130665" h="120000" extrusionOk="0">
                <a:moveTo>
                  <a:pt x="0" y="0"/>
                </a:moveTo>
                <a:lnTo>
                  <a:pt x="9130538" y="0"/>
                </a:lnTo>
              </a:path>
            </a:pathLst>
          </a:custGeom>
          <a:noFill/>
          <a:ln w="3960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7" name="Google Shape;377;p41"/>
          <p:cNvSpPr/>
          <p:nvPr/>
        </p:nvSpPr>
        <p:spPr>
          <a:xfrm>
            <a:off x="958596" y="2446047"/>
            <a:ext cx="216407" cy="21918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8" name="Google Shape;378;p41"/>
          <p:cNvSpPr/>
          <p:nvPr/>
        </p:nvSpPr>
        <p:spPr>
          <a:xfrm>
            <a:off x="958596" y="2446047"/>
            <a:ext cx="216535" cy="219439"/>
          </a:xfrm>
          <a:custGeom>
            <a:avLst/>
            <a:gdLst/>
            <a:ahLst/>
            <a:cxnLst/>
            <a:rect l="l" t="t" r="r" b="b"/>
            <a:pathLst>
              <a:path w="216534" h="219710" extrusionOk="0">
                <a:moveTo>
                  <a:pt x="0" y="109728"/>
                </a:moveTo>
                <a:lnTo>
                  <a:pt x="8504" y="67026"/>
                </a:lnTo>
                <a:lnTo>
                  <a:pt x="31694" y="32146"/>
                </a:lnTo>
                <a:lnTo>
                  <a:pt x="66088" y="8626"/>
                </a:lnTo>
                <a:lnTo>
                  <a:pt x="108203" y="0"/>
                </a:lnTo>
                <a:lnTo>
                  <a:pt x="150319" y="8626"/>
                </a:lnTo>
                <a:lnTo>
                  <a:pt x="184713" y="32146"/>
                </a:lnTo>
                <a:lnTo>
                  <a:pt x="207903" y="67026"/>
                </a:lnTo>
                <a:lnTo>
                  <a:pt x="216407" y="109728"/>
                </a:lnTo>
                <a:lnTo>
                  <a:pt x="207903" y="152429"/>
                </a:lnTo>
                <a:lnTo>
                  <a:pt x="184713" y="187309"/>
                </a:lnTo>
                <a:lnTo>
                  <a:pt x="150319" y="210829"/>
                </a:lnTo>
                <a:lnTo>
                  <a:pt x="108203" y="219456"/>
                </a:lnTo>
                <a:lnTo>
                  <a:pt x="66088" y="210829"/>
                </a:lnTo>
                <a:lnTo>
                  <a:pt x="31694" y="187309"/>
                </a:lnTo>
                <a:lnTo>
                  <a:pt x="8504" y="152429"/>
                </a:lnTo>
                <a:lnTo>
                  <a:pt x="0" y="109728"/>
                </a:lnTo>
                <a:close/>
              </a:path>
            </a:pathLst>
          </a:custGeom>
          <a:noFill/>
          <a:ln w="39600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9" name="Google Shape;379;p41"/>
          <p:cNvSpPr/>
          <p:nvPr/>
        </p:nvSpPr>
        <p:spPr>
          <a:xfrm>
            <a:off x="3912108" y="2446047"/>
            <a:ext cx="219455" cy="21918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0" name="Google Shape;380;p41"/>
          <p:cNvSpPr/>
          <p:nvPr/>
        </p:nvSpPr>
        <p:spPr>
          <a:xfrm>
            <a:off x="3912108" y="2446047"/>
            <a:ext cx="219710" cy="219439"/>
          </a:xfrm>
          <a:custGeom>
            <a:avLst/>
            <a:gdLst/>
            <a:ahLst/>
            <a:cxnLst/>
            <a:rect l="l" t="t" r="r" b="b"/>
            <a:pathLst>
              <a:path w="219710" h="219710" extrusionOk="0">
                <a:moveTo>
                  <a:pt x="0" y="109728"/>
                </a:moveTo>
                <a:lnTo>
                  <a:pt x="8626" y="67026"/>
                </a:lnTo>
                <a:lnTo>
                  <a:pt x="32146" y="32146"/>
                </a:lnTo>
                <a:lnTo>
                  <a:pt x="67026" y="8626"/>
                </a:lnTo>
                <a:lnTo>
                  <a:pt x="109727" y="0"/>
                </a:lnTo>
                <a:lnTo>
                  <a:pt x="152429" y="8626"/>
                </a:lnTo>
                <a:lnTo>
                  <a:pt x="187309" y="32146"/>
                </a:lnTo>
                <a:lnTo>
                  <a:pt x="210829" y="67026"/>
                </a:lnTo>
                <a:lnTo>
                  <a:pt x="219455" y="109728"/>
                </a:lnTo>
                <a:lnTo>
                  <a:pt x="210829" y="152429"/>
                </a:lnTo>
                <a:lnTo>
                  <a:pt x="187309" y="187309"/>
                </a:lnTo>
                <a:lnTo>
                  <a:pt x="152429" y="210829"/>
                </a:lnTo>
                <a:lnTo>
                  <a:pt x="109727" y="219456"/>
                </a:lnTo>
                <a:lnTo>
                  <a:pt x="67026" y="210829"/>
                </a:lnTo>
                <a:lnTo>
                  <a:pt x="32146" y="187309"/>
                </a:lnTo>
                <a:lnTo>
                  <a:pt x="8626" y="152429"/>
                </a:lnTo>
                <a:lnTo>
                  <a:pt x="0" y="109728"/>
                </a:lnTo>
                <a:close/>
              </a:path>
            </a:pathLst>
          </a:custGeom>
          <a:noFill/>
          <a:ln w="39600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1" name="Google Shape;381;p41"/>
          <p:cNvSpPr/>
          <p:nvPr/>
        </p:nvSpPr>
        <p:spPr>
          <a:xfrm>
            <a:off x="6868668" y="2446047"/>
            <a:ext cx="219455" cy="21918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2" name="Google Shape;382;p41"/>
          <p:cNvSpPr/>
          <p:nvPr/>
        </p:nvSpPr>
        <p:spPr>
          <a:xfrm>
            <a:off x="6868668" y="2446047"/>
            <a:ext cx="219710" cy="219439"/>
          </a:xfrm>
          <a:custGeom>
            <a:avLst/>
            <a:gdLst/>
            <a:ahLst/>
            <a:cxnLst/>
            <a:rect l="l" t="t" r="r" b="b"/>
            <a:pathLst>
              <a:path w="219709" h="219710" extrusionOk="0">
                <a:moveTo>
                  <a:pt x="0" y="109728"/>
                </a:moveTo>
                <a:lnTo>
                  <a:pt x="8626" y="67026"/>
                </a:lnTo>
                <a:lnTo>
                  <a:pt x="32146" y="32146"/>
                </a:lnTo>
                <a:lnTo>
                  <a:pt x="67026" y="8626"/>
                </a:lnTo>
                <a:lnTo>
                  <a:pt x="109727" y="0"/>
                </a:lnTo>
                <a:lnTo>
                  <a:pt x="152429" y="8626"/>
                </a:lnTo>
                <a:lnTo>
                  <a:pt x="187309" y="32146"/>
                </a:lnTo>
                <a:lnTo>
                  <a:pt x="210829" y="67026"/>
                </a:lnTo>
                <a:lnTo>
                  <a:pt x="219455" y="109728"/>
                </a:lnTo>
                <a:lnTo>
                  <a:pt x="210829" y="152429"/>
                </a:lnTo>
                <a:lnTo>
                  <a:pt x="187309" y="187309"/>
                </a:lnTo>
                <a:lnTo>
                  <a:pt x="152429" y="210829"/>
                </a:lnTo>
                <a:lnTo>
                  <a:pt x="109727" y="219456"/>
                </a:lnTo>
                <a:lnTo>
                  <a:pt x="67026" y="210829"/>
                </a:lnTo>
                <a:lnTo>
                  <a:pt x="32146" y="187309"/>
                </a:lnTo>
                <a:lnTo>
                  <a:pt x="8626" y="152429"/>
                </a:lnTo>
                <a:lnTo>
                  <a:pt x="0" y="109728"/>
                </a:lnTo>
                <a:close/>
              </a:path>
            </a:pathLst>
          </a:custGeom>
          <a:noFill/>
          <a:ln w="39600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3" name="Google Shape;383;p41"/>
          <p:cNvSpPr txBox="1"/>
          <p:nvPr/>
        </p:nvSpPr>
        <p:spPr>
          <a:xfrm>
            <a:off x="940099" y="2742600"/>
            <a:ext cx="2539200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299085" marR="0" lvl="0" indent="-349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Char char="•"/>
            </a:pPr>
            <a:r>
              <a:rPr lang="en" sz="2400" dirty="0" smtClean="0">
                <a:solidFill>
                  <a:srgbClr val="873989"/>
                </a:solidFill>
              </a:rPr>
              <a:t>Workshop</a:t>
            </a:r>
          </a:p>
          <a:p>
            <a:pPr marL="299085" marR="0" lvl="0" indent="-349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Char char="•"/>
            </a:pPr>
            <a:r>
              <a:rPr lang="en" sz="2400" dirty="0" smtClean="0">
                <a:solidFill>
                  <a:srgbClr val="873989"/>
                </a:solidFill>
              </a:rPr>
              <a:t>Seminari</a:t>
            </a:r>
          </a:p>
          <a:p>
            <a:pPr marL="299085" marR="0" lvl="0" indent="-349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Char char="•"/>
            </a:pPr>
            <a:r>
              <a:rPr lang="en" sz="2400" dirty="0" smtClean="0">
                <a:solidFill>
                  <a:srgbClr val="873989"/>
                </a:solidFill>
              </a:rPr>
              <a:t>Meetup</a:t>
            </a:r>
          </a:p>
          <a:p>
            <a:pPr marL="299085" marR="0" lvl="0" indent="-349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Char char="•"/>
            </a:pPr>
            <a:r>
              <a:rPr lang="en" sz="2400" dirty="0" smtClean="0">
                <a:solidFill>
                  <a:srgbClr val="873989"/>
                </a:solidFill>
              </a:rPr>
              <a:t>Conferenze</a:t>
            </a:r>
            <a:endParaRPr sz="2400" dirty="0"/>
          </a:p>
        </p:txBody>
      </p:sp>
      <p:sp>
        <p:nvSpPr>
          <p:cNvPr id="384" name="Google Shape;384;p41"/>
          <p:cNvSpPr txBox="1"/>
          <p:nvPr/>
        </p:nvSpPr>
        <p:spPr>
          <a:xfrm>
            <a:off x="3231058" y="2731450"/>
            <a:ext cx="2858457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299085" marR="0" lvl="0" indent="-349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Font typeface="Arial"/>
              <a:buChar char="•"/>
            </a:pPr>
            <a:r>
              <a:rPr lang="en" sz="2400" b="1" dirty="0" smtClean="0">
                <a:solidFill>
                  <a:srgbClr val="873989"/>
                </a:solidFill>
              </a:rPr>
              <a:t>Volontari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</a:pPr>
            <a:endParaRPr lang="en" sz="2400" b="1" dirty="0">
              <a:solidFill>
                <a:srgbClr val="873989"/>
              </a:solidFill>
            </a:endParaRPr>
          </a:p>
          <a:p>
            <a:pPr marL="299085" marR="0" lvl="0" indent="-349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Font typeface="Arial"/>
              <a:buChar char="•"/>
            </a:pPr>
            <a:r>
              <a:rPr lang="en" sz="2400" b="1" dirty="0" smtClean="0">
                <a:solidFill>
                  <a:srgbClr val="873989"/>
                </a:solidFill>
              </a:rPr>
              <a:t>Ospiti per </a:t>
            </a:r>
            <a:r>
              <a:rPr lang="en" sz="2400" b="1" dirty="0">
                <a:solidFill>
                  <a:srgbClr val="873989"/>
                </a:solidFill>
              </a:rPr>
              <a:t>talk e workshop</a:t>
            </a:r>
            <a:endParaRPr sz="2400" b="1" dirty="0">
              <a:solidFill>
                <a:srgbClr val="873989"/>
              </a:solidFill>
            </a:endParaRPr>
          </a:p>
        </p:txBody>
      </p:sp>
      <p:sp>
        <p:nvSpPr>
          <p:cNvPr id="385" name="Google Shape;385;p41"/>
          <p:cNvSpPr txBox="1"/>
          <p:nvPr/>
        </p:nvSpPr>
        <p:spPr>
          <a:xfrm>
            <a:off x="6669150" y="2742600"/>
            <a:ext cx="2326200" cy="13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299085" marR="5080" lvl="0" indent="-349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Font typeface="Arial"/>
              <a:buChar char="•"/>
            </a:pPr>
            <a:r>
              <a:rPr lang="en" sz="2400" b="1" dirty="0" smtClean="0">
                <a:solidFill>
                  <a:srgbClr val="873989"/>
                </a:solidFill>
              </a:rPr>
              <a:t>Partnership</a:t>
            </a:r>
          </a:p>
          <a:p>
            <a:pPr marR="508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</a:pPr>
            <a:endParaRPr sz="2400" b="1" dirty="0">
              <a:solidFill>
                <a:srgbClr val="873989"/>
              </a:solidFill>
            </a:endParaRPr>
          </a:p>
          <a:p>
            <a:pPr marL="299085" marR="5080" lvl="0" indent="-349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Char char="•"/>
            </a:pPr>
            <a:r>
              <a:rPr lang="en" sz="2400" b="1" dirty="0">
                <a:solidFill>
                  <a:srgbClr val="873989"/>
                </a:solidFill>
              </a:rPr>
              <a:t>Sponsorship</a:t>
            </a:r>
            <a:endParaRPr sz="2400" b="1" dirty="0">
              <a:solidFill>
                <a:srgbClr val="873989"/>
              </a:solidFill>
            </a:endParaRPr>
          </a:p>
        </p:txBody>
      </p:sp>
      <p:pic>
        <p:nvPicPr>
          <p:cNvPr id="386" name="Google Shape;386;p41"/>
          <p:cNvPicPr preferRelativeResize="0"/>
          <p:nvPr/>
        </p:nvPicPr>
        <p:blipFill rotWithShape="1">
          <a:blip r:embed="rId7">
            <a:alphaModFix/>
          </a:blip>
          <a:srcRect l="3788" t="24785" r="2910" b="4297"/>
          <a:stretch/>
        </p:blipFill>
        <p:spPr>
          <a:xfrm>
            <a:off x="5447997" y="179833"/>
            <a:ext cx="3547353" cy="1521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2"/>
          <p:cNvSpPr/>
          <p:nvPr/>
        </p:nvSpPr>
        <p:spPr>
          <a:xfrm>
            <a:off x="606551" y="578405"/>
            <a:ext cx="0" cy="676075"/>
          </a:xfrm>
          <a:custGeom>
            <a:avLst/>
            <a:gdLst/>
            <a:ahLst/>
            <a:cxnLst/>
            <a:rect l="l" t="t" r="r" b="b"/>
            <a:pathLst>
              <a:path w="120000" h="676910" extrusionOk="0">
                <a:moveTo>
                  <a:pt x="0" y="0"/>
                </a:moveTo>
                <a:lnTo>
                  <a:pt x="0" y="676655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2" name="Google Shape;392;p42"/>
          <p:cNvSpPr/>
          <p:nvPr/>
        </p:nvSpPr>
        <p:spPr>
          <a:xfrm>
            <a:off x="0" y="2739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99" y="0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3" name="Google Shape;393;p42"/>
          <p:cNvSpPr/>
          <p:nvPr/>
        </p:nvSpPr>
        <p:spPr>
          <a:xfrm>
            <a:off x="7930895" y="185698"/>
            <a:ext cx="950976" cy="94980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4" name="Google Shape;394;p42"/>
          <p:cNvSpPr txBox="1">
            <a:spLocks noGrp="1"/>
          </p:cNvSpPr>
          <p:nvPr>
            <p:ph type="title"/>
          </p:nvPr>
        </p:nvSpPr>
        <p:spPr>
          <a:xfrm>
            <a:off x="923351" y="476800"/>
            <a:ext cx="4463023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i="0" dirty="0" smtClean="0">
                <a:latin typeface="Arial"/>
                <a:ea typeface="Arial"/>
                <a:cs typeface="Arial"/>
                <a:sym typeface="Arial"/>
              </a:rPr>
              <a:t>Seguiteci sui nostri social</a:t>
            </a:r>
            <a:endParaRPr sz="26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42"/>
          <p:cNvSpPr txBox="1"/>
          <p:nvPr/>
        </p:nvSpPr>
        <p:spPr>
          <a:xfrm>
            <a:off x="1412777" y="2377950"/>
            <a:ext cx="1518491" cy="23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 dirty="0">
                <a:solidFill>
                  <a:schemeClr val="hlink"/>
                </a:solidFill>
                <a:latin typeface="+mn-lt"/>
                <a:ea typeface="Verdana"/>
                <a:cs typeface="Verdana"/>
                <a:sym typeface="Verdana"/>
                <a:hlinkClick r:id="rId4"/>
              </a:rPr>
              <a:t>https://twitter.com/Rladies</a:t>
            </a:r>
            <a:r>
              <a:rPr lang="en" u="sng" dirty="0">
                <a:solidFill>
                  <a:schemeClr val="hlink"/>
                </a:solidFill>
                <a:latin typeface="+mn-lt"/>
                <a:ea typeface="Verdana"/>
                <a:cs typeface="Verdana"/>
                <a:sym typeface="Verdana"/>
                <a:hlinkClick r:id="rId4"/>
              </a:rPr>
              <a:t>Bari</a:t>
            </a:r>
            <a:r>
              <a:rPr lang="en" dirty="0">
                <a:latin typeface="+mn-lt"/>
                <a:ea typeface="Verdana"/>
                <a:cs typeface="Verdana"/>
                <a:sym typeface="Verdana"/>
              </a:rPr>
              <a:t> </a:t>
            </a:r>
            <a:endParaRPr sz="1400" dirty="0">
              <a:latin typeface="+mn-lt"/>
              <a:ea typeface="Verdana"/>
              <a:cs typeface="Verdana"/>
              <a:sym typeface="Verdana"/>
            </a:endParaRPr>
          </a:p>
        </p:txBody>
      </p:sp>
      <p:sp>
        <p:nvSpPr>
          <p:cNvPr id="396" name="Google Shape;396;p42"/>
          <p:cNvSpPr txBox="1"/>
          <p:nvPr/>
        </p:nvSpPr>
        <p:spPr>
          <a:xfrm>
            <a:off x="1412777" y="3027376"/>
            <a:ext cx="2043614" cy="237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+mn-lt"/>
                <a:ea typeface="Verdana"/>
                <a:cs typeface="Verdana"/>
                <a:sym typeface="Verdana"/>
              </a:rPr>
              <a:t>https://</a:t>
            </a:r>
            <a:r>
              <a:rPr lang="en" u="sng" dirty="0">
                <a:solidFill>
                  <a:schemeClr val="hlink"/>
                </a:solidFill>
                <a:latin typeface="+mn-lt"/>
                <a:ea typeface="Verdana"/>
                <a:cs typeface="Verdana"/>
                <a:sym typeface="Verdana"/>
                <a:hlinkClick r:id="rId5"/>
              </a:rPr>
              <a:t>www.meetup.com/R-Ladies-Bari/</a:t>
            </a:r>
            <a:endParaRPr sz="1400" dirty="0">
              <a:latin typeface="+mn-lt"/>
              <a:ea typeface="Verdana"/>
              <a:cs typeface="Verdana"/>
              <a:sym typeface="Verdana"/>
            </a:endParaRPr>
          </a:p>
        </p:txBody>
      </p:sp>
      <p:sp>
        <p:nvSpPr>
          <p:cNvPr id="397" name="Google Shape;397;p42"/>
          <p:cNvSpPr txBox="1"/>
          <p:nvPr/>
        </p:nvSpPr>
        <p:spPr>
          <a:xfrm>
            <a:off x="1412775" y="3675818"/>
            <a:ext cx="2154033" cy="23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+mn-lt"/>
                <a:ea typeface="Verdana"/>
                <a:cs typeface="Verdana"/>
                <a:sym typeface="Verdana"/>
              </a:rPr>
              <a:t>https://</a:t>
            </a:r>
            <a:r>
              <a:rPr lang="en" u="sng" dirty="0">
                <a:solidFill>
                  <a:schemeClr val="hlink"/>
                </a:solidFill>
                <a:latin typeface="+mn-lt"/>
                <a:ea typeface="Verdana"/>
                <a:cs typeface="Verdana"/>
                <a:sym typeface="Verdana"/>
                <a:hlinkClick r:id="rId6"/>
              </a:rPr>
              <a:t>www.facebook.com/rladiesbari/</a:t>
            </a:r>
            <a:endParaRPr sz="1400" dirty="0">
              <a:latin typeface="+mn-lt"/>
              <a:ea typeface="Verdana"/>
              <a:cs typeface="Verdana"/>
              <a:sym typeface="Verdana"/>
            </a:endParaRPr>
          </a:p>
        </p:txBody>
      </p:sp>
      <p:sp>
        <p:nvSpPr>
          <p:cNvPr id="398" name="Google Shape;398;p42"/>
          <p:cNvSpPr/>
          <p:nvPr/>
        </p:nvSpPr>
        <p:spPr>
          <a:xfrm>
            <a:off x="665000" y="2366996"/>
            <a:ext cx="408431" cy="40792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0" name="Google Shape;400;p42"/>
          <p:cNvSpPr/>
          <p:nvPr/>
        </p:nvSpPr>
        <p:spPr>
          <a:xfrm>
            <a:off x="655856" y="2993286"/>
            <a:ext cx="338328" cy="33791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1" name="Google Shape;401;p42"/>
          <p:cNvSpPr/>
          <p:nvPr/>
        </p:nvSpPr>
        <p:spPr>
          <a:xfrm>
            <a:off x="665000" y="3638222"/>
            <a:ext cx="329184" cy="32877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2" name="Google Shape;402;p42"/>
          <p:cNvSpPr txBox="1"/>
          <p:nvPr/>
        </p:nvSpPr>
        <p:spPr>
          <a:xfrm>
            <a:off x="5552843" y="1645827"/>
            <a:ext cx="3227700" cy="23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065" marR="5080" lvl="0" indent="-6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000" dirty="0" smtClean="0">
                <a:solidFill>
                  <a:srgbClr val="873989"/>
                </a:solidFill>
              </a:rPr>
              <a:t>Scriveteci a</a:t>
            </a:r>
            <a:endParaRPr sz="3000" dirty="0">
              <a:solidFill>
                <a:srgbClr val="873989"/>
              </a:solidFill>
            </a:endParaRPr>
          </a:p>
          <a:p>
            <a:pPr marL="12065" marR="5080" lvl="0" indent="-6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rgbClr val="873989"/>
              </a:solidFill>
            </a:endParaRPr>
          </a:p>
          <a:p>
            <a:pPr marL="12065" marR="5080" lvl="0" indent="-6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873989"/>
                </a:solidFill>
              </a:rPr>
              <a:t>bari@rladies.org</a:t>
            </a:r>
            <a:endParaRPr sz="3000" b="1" dirty="0">
              <a:solidFill>
                <a:srgbClr val="873989"/>
              </a:solidFill>
            </a:endParaRPr>
          </a:p>
        </p:txBody>
      </p:sp>
      <p:grpSp>
        <p:nvGrpSpPr>
          <p:cNvPr id="2" name="Gruppo 1"/>
          <p:cNvGrpSpPr/>
          <p:nvPr/>
        </p:nvGrpSpPr>
        <p:grpSpPr>
          <a:xfrm>
            <a:off x="4832557" y="1689995"/>
            <a:ext cx="646429" cy="925786"/>
            <a:chOff x="4876402" y="2675888"/>
            <a:chExt cx="646429" cy="925786"/>
          </a:xfrm>
        </p:grpSpPr>
        <p:sp>
          <p:nvSpPr>
            <p:cNvPr id="399" name="Google Shape;399;p42"/>
            <p:cNvSpPr txBox="1"/>
            <p:nvPr/>
          </p:nvSpPr>
          <p:spPr>
            <a:xfrm>
              <a:off x="5058775" y="3127781"/>
              <a:ext cx="327600" cy="23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050" rIns="0" bIns="0" anchor="t" anchorCtr="0">
              <a:no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u="sng" dirty="0" smtClean="0">
                  <a:latin typeface="Verdana"/>
                  <a:ea typeface="Verdana"/>
                  <a:cs typeface="Verdana"/>
                  <a:sym typeface="Verdana"/>
                </a:rPr>
                <a:t> </a:t>
              </a:r>
              <a:endParaRPr sz="1400" dirty="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403" name="Google Shape;403;p42"/>
            <p:cNvSpPr/>
            <p:nvPr/>
          </p:nvSpPr>
          <p:spPr>
            <a:xfrm>
              <a:off x="5071475" y="3457016"/>
              <a:ext cx="256539" cy="51940"/>
            </a:xfrm>
            <a:custGeom>
              <a:avLst/>
              <a:gdLst/>
              <a:ahLst/>
              <a:cxnLst/>
              <a:rect l="l" t="t" r="r" b="b"/>
              <a:pathLst>
                <a:path w="256539" h="52070" extrusionOk="0">
                  <a:moveTo>
                    <a:pt x="0" y="51758"/>
                  </a:moveTo>
                  <a:lnTo>
                    <a:pt x="256032" y="51758"/>
                  </a:lnTo>
                  <a:lnTo>
                    <a:pt x="256032" y="0"/>
                  </a:lnTo>
                  <a:lnTo>
                    <a:pt x="0" y="0"/>
                  </a:lnTo>
                  <a:lnTo>
                    <a:pt x="0" y="51758"/>
                  </a:lnTo>
                  <a:close/>
                </a:path>
              </a:pathLst>
            </a:custGeom>
            <a:noFill/>
            <a:ln w="12175" cap="flat" cmpd="sng">
              <a:solidFill>
                <a:srgbClr val="8739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4" name="Google Shape;404;p42"/>
            <p:cNvSpPr/>
            <p:nvPr/>
          </p:nvSpPr>
          <p:spPr>
            <a:xfrm>
              <a:off x="5071475" y="3430917"/>
              <a:ext cx="256539" cy="52069"/>
            </a:xfrm>
            <a:custGeom>
              <a:avLst/>
              <a:gdLst/>
              <a:ahLst/>
              <a:cxnLst/>
              <a:rect l="l" t="t" r="r" b="b"/>
              <a:pathLst>
                <a:path w="256539" h="52069" extrusionOk="0">
                  <a:moveTo>
                    <a:pt x="0" y="51758"/>
                  </a:moveTo>
                  <a:lnTo>
                    <a:pt x="256032" y="51758"/>
                  </a:lnTo>
                  <a:lnTo>
                    <a:pt x="256032" y="0"/>
                  </a:lnTo>
                  <a:lnTo>
                    <a:pt x="0" y="0"/>
                  </a:lnTo>
                  <a:lnTo>
                    <a:pt x="0" y="51758"/>
                  </a:lnTo>
                  <a:close/>
                </a:path>
              </a:pathLst>
            </a:custGeom>
            <a:noFill/>
            <a:ln w="12175" cap="flat" cmpd="sng">
              <a:solidFill>
                <a:srgbClr val="8739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5" name="Google Shape;405;p42"/>
            <p:cNvSpPr/>
            <p:nvPr/>
          </p:nvSpPr>
          <p:spPr>
            <a:xfrm>
              <a:off x="5071475" y="3534364"/>
              <a:ext cx="256539" cy="67310"/>
            </a:xfrm>
            <a:custGeom>
              <a:avLst/>
              <a:gdLst/>
              <a:ahLst/>
              <a:cxnLst/>
              <a:rect l="l" t="t" r="r" b="b"/>
              <a:pathLst>
                <a:path w="256539" h="67310" extrusionOk="0">
                  <a:moveTo>
                    <a:pt x="0" y="0"/>
                  </a:moveTo>
                  <a:lnTo>
                    <a:pt x="0" y="9651"/>
                  </a:lnTo>
                  <a:lnTo>
                    <a:pt x="1524" y="17906"/>
                  </a:lnTo>
                  <a:lnTo>
                    <a:pt x="6096" y="26034"/>
                  </a:lnTo>
                  <a:lnTo>
                    <a:pt x="12191" y="32765"/>
                  </a:lnTo>
                  <a:lnTo>
                    <a:pt x="21336" y="36956"/>
                  </a:lnTo>
                  <a:lnTo>
                    <a:pt x="117348" y="65658"/>
                  </a:lnTo>
                  <a:lnTo>
                    <a:pt x="128015" y="67055"/>
                  </a:lnTo>
                  <a:lnTo>
                    <a:pt x="138684" y="65658"/>
                  </a:lnTo>
                  <a:lnTo>
                    <a:pt x="234696" y="36956"/>
                  </a:lnTo>
                  <a:lnTo>
                    <a:pt x="243839" y="32765"/>
                  </a:lnTo>
                  <a:lnTo>
                    <a:pt x="249936" y="26034"/>
                  </a:lnTo>
                  <a:lnTo>
                    <a:pt x="254508" y="17906"/>
                  </a:lnTo>
                  <a:lnTo>
                    <a:pt x="256032" y="9651"/>
                  </a:lnTo>
                  <a:lnTo>
                    <a:pt x="25603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flat" cmpd="sng">
              <a:solidFill>
                <a:srgbClr val="8739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6" name="Google Shape;406;p42"/>
            <p:cNvSpPr/>
            <p:nvPr/>
          </p:nvSpPr>
          <p:spPr>
            <a:xfrm>
              <a:off x="5041121" y="2995533"/>
              <a:ext cx="91439" cy="381000"/>
            </a:xfrm>
            <a:custGeom>
              <a:avLst/>
              <a:gdLst/>
              <a:ahLst/>
              <a:cxnLst/>
              <a:rect l="l" t="t" r="r" b="b"/>
              <a:pathLst>
                <a:path w="91439" h="381000" extrusionOk="0">
                  <a:moveTo>
                    <a:pt x="91186" y="381000"/>
                  </a:moveTo>
                  <a:lnTo>
                    <a:pt x="37718" y="162686"/>
                  </a:lnTo>
                  <a:lnTo>
                    <a:pt x="0" y="0"/>
                  </a:lnTo>
                </a:path>
              </a:pathLst>
            </a:custGeom>
            <a:noFill/>
            <a:ln w="12175" cap="flat" cmpd="sng">
              <a:solidFill>
                <a:srgbClr val="8739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7" name="Google Shape;407;p42"/>
            <p:cNvSpPr/>
            <p:nvPr/>
          </p:nvSpPr>
          <p:spPr>
            <a:xfrm>
              <a:off x="4876402" y="2675888"/>
              <a:ext cx="646429" cy="701039"/>
            </a:xfrm>
            <a:custGeom>
              <a:avLst/>
              <a:gdLst/>
              <a:ahLst/>
              <a:cxnLst/>
              <a:rect l="l" t="t" r="r" b="b"/>
              <a:pathLst>
                <a:path w="646429" h="701039" extrusionOk="0">
                  <a:moveTo>
                    <a:pt x="451738" y="701040"/>
                  </a:moveTo>
                  <a:lnTo>
                    <a:pt x="459359" y="670432"/>
                  </a:lnTo>
                  <a:lnTo>
                    <a:pt x="470026" y="641350"/>
                  </a:lnTo>
                  <a:lnTo>
                    <a:pt x="482346" y="613537"/>
                  </a:lnTo>
                  <a:lnTo>
                    <a:pt x="496062" y="588518"/>
                  </a:lnTo>
                  <a:lnTo>
                    <a:pt x="511429" y="564895"/>
                  </a:lnTo>
                  <a:lnTo>
                    <a:pt x="526669" y="541401"/>
                  </a:lnTo>
                  <a:lnTo>
                    <a:pt x="560451" y="496950"/>
                  </a:lnTo>
                  <a:lnTo>
                    <a:pt x="592582" y="452500"/>
                  </a:lnTo>
                  <a:lnTo>
                    <a:pt x="620141" y="405384"/>
                  </a:lnTo>
                  <a:lnTo>
                    <a:pt x="638556" y="352551"/>
                  </a:lnTo>
                  <a:lnTo>
                    <a:pt x="644651" y="308229"/>
                  </a:lnTo>
                  <a:lnTo>
                    <a:pt x="646176" y="292988"/>
                  </a:lnTo>
                  <a:lnTo>
                    <a:pt x="643128" y="262381"/>
                  </a:lnTo>
                  <a:lnTo>
                    <a:pt x="638556" y="233299"/>
                  </a:lnTo>
                  <a:lnTo>
                    <a:pt x="620141" y="179069"/>
                  </a:lnTo>
                  <a:lnTo>
                    <a:pt x="591058" y="129159"/>
                  </a:lnTo>
                  <a:lnTo>
                    <a:pt x="551180" y="86106"/>
                  </a:lnTo>
                  <a:lnTo>
                    <a:pt x="503809" y="50037"/>
                  </a:lnTo>
                  <a:lnTo>
                    <a:pt x="448691" y="23622"/>
                  </a:lnTo>
                  <a:lnTo>
                    <a:pt x="387350" y="5587"/>
                  </a:lnTo>
                  <a:lnTo>
                    <a:pt x="323088" y="0"/>
                  </a:lnTo>
                  <a:lnTo>
                    <a:pt x="258825" y="5587"/>
                  </a:lnTo>
                  <a:lnTo>
                    <a:pt x="197485" y="23622"/>
                  </a:lnTo>
                  <a:lnTo>
                    <a:pt x="142367" y="50037"/>
                  </a:lnTo>
                  <a:lnTo>
                    <a:pt x="94996" y="86106"/>
                  </a:lnTo>
                  <a:lnTo>
                    <a:pt x="55118" y="129159"/>
                  </a:lnTo>
                  <a:lnTo>
                    <a:pt x="26035" y="179069"/>
                  </a:lnTo>
                  <a:lnTo>
                    <a:pt x="7620" y="233299"/>
                  </a:lnTo>
                  <a:lnTo>
                    <a:pt x="0" y="292988"/>
                  </a:lnTo>
                  <a:lnTo>
                    <a:pt x="7620" y="352551"/>
                  </a:lnTo>
                  <a:lnTo>
                    <a:pt x="26035" y="405384"/>
                  </a:lnTo>
                  <a:lnTo>
                    <a:pt x="53594" y="452500"/>
                  </a:lnTo>
                  <a:lnTo>
                    <a:pt x="85725" y="496950"/>
                  </a:lnTo>
                  <a:lnTo>
                    <a:pt x="119507" y="541401"/>
                  </a:lnTo>
                  <a:lnTo>
                    <a:pt x="134747" y="564895"/>
                  </a:lnTo>
                  <a:lnTo>
                    <a:pt x="150113" y="588518"/>
                  </a:lnTo>
                  <a:lnTo>
                    <a:pt x="163830" y="613537"/>
                  </a:lnTo>
                  <a:lnTo>
                    <a:pt x="176149" y="641350"/>
                  </a:lnTo>
                  <a:lnTo>
                    <a:pt x="186817" y="670432"/>
                  </a:lnTo>
                  <a:lnTo>
                    <a:pt x="194437" y="701040"/>
                  </a:lnTo>
                </a:path>
              </a:pathLst>
            </a:custGeom>
            <a:noFill/>
            <a:ln w="12175" cap="flat" cmpd="sng">
              <a:solidFill>
                <a:srgbClr val="8739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8" name="Google Shape;408;p42"/>
            <p:cNvSpPr/>
            <p:nvPr/>
          </p:nvSpPr>
          <p:spPr>
            <a:xfrm>
              <a:off x="5266546" y="2995533"/>
              <a:ext cx="88900" cy="381000"/>
            </a:xfrm>
            <a:custGeom>
              <a:avLst/>
              <a:gdLst/>
              <a:ahLst/>
              <a:cxnLst/>
              <a:rect l="l" t="t" r="r" b="b"/>
              <a:pathLst>
                <a:path w="88900" h="381000" extrusionOk="0">
                  <a:moveTo>
                    <a:pt x="88391" y="0"/>
                  </a:moveTo>
                  <a:lnTo>
                    <a:pt x="51815" y="162686"/>
                  </a:lnTo>
                  <a:lnTo>
                    <a:pt x="0" y="381000"/>
                  </a:lnTo>
                </a:path>
              </a:pathLst>
            </a:custGeom>
            <a:noFill/>
            <a:ln w="12175" cap="flat" cmpd="sng">
              <a:solidFill>
                <a:srgbClr val="8739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9" name="Google Shape;409;p42"/>
            <p:cNvSpPr/>
            <p:nvPr/>
          </p:nvSpPr>
          <p:spPr>
            <a:xfrm>
              <a:off x="5086715" y="2983356"/>
              <a:ext cx="226060" cy="43180"/>
            </a:xfrm>
            <a:custGeom>
              <a:avLst/>
              <a:gdLst/>
              <a:ahLst/>
              <a:cxnLst/>
              <a:rect l="l" t="t" r="r" b="b"/>
              <a:pathLst>
                <a:path w="226060" h="43180" extrusionOk="0">
                  <a:moveTo>
                    <a:pt x="0" y="3937"/>
                  </a:moveTo>
                  <a:lnTo>
                    <a:pt x="51816" y="42671"/>
                  </a:lnTo>
                  <a:lnTo>
                    <a:pt x="103632" y="3937"/>
                  </a:lnTo>
                  <a:lnTo>
                    <a:pt x="108204" y="1396"/>
                  </a:lnTo>
                  <a:lnTo>
                    <a:pt x="112775" y="0"/>
                  </a:lnTo>
                  <a:lnTo>
                    <a:pt x="117348" y="1396"/>
                  </a:lnTo>
                  <a:lnTo>
                    <a:pt x="121920" y="3937"/>
                  </a:lnTo>
                  <a:lnTo>
                    <a:pt x="173736" y="42671"/>
                  </a:lnTo>
                  <a:lnTo>
                    <a:pt x="225551" y="3937"/>
                  </a:lnTo>
                </a:path>
              </a:pathLst>
            </a:custGeom>
            <a:noFill/>
            <a:ln w="12175" cap="flat" cmpd="sng">
              <a:solidFill>
                <a:srgbClr val="8739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>
            <a:spLocks noGrp="1"/>
          </p:cNvSpPr>
          <p:nvPr>
            <p:ph type="body" idx="1"/>
          </p:nvPr>
        </p:nvSpPr>
        <p:spPr>
          <a:xfrm>
            <a:off x="473595" y="1135498"/>
            <a:ext cx="4185202" cy="21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88398A"/>
                </a:solidFill>
              </a:rPr>
              <a:t>Perché siamo qui</a:t>
            </a:r>
            <a:endParaRPr b="1" dirty="0">
              <a:solidFill>
                <a:srgbClr val="88398A"/>
              </a:solidFill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 dirty="0" smtClean="0"/>
              <a:t>Leadership femminile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 dirty="0" smtClean="0"/>
              <a:t>Siamo parte di una grande famiglia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 dirty="0" smtClean="0"/>
              <a:t>Passione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dirty="0" smtClean="0"/>
              <a:t>Unire </a:t>
            </a:r>
            <a:r>
              <a:rPr lang="en" dirty="0"/>
              <a:t>gli appassionati della data science &amp; ML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dirty="0"/>
              <a:t>Migliorare la conoscenza di </a:t>
            </a:r>
            <a:r>
              <a:rPr lang="en" dirty="0" smtClean="0"/>
              <a:t>R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dirty="0" smtClean="0"/>
              <a:t>Nuove </a:t>
            </a:r>
            <a:r>
              <a:rPr lang="en" dirty="0"/>
              <a:t>idee</a:t>
            </a:r>
            <a:endParaRPr dirty="0"/>
          </a:p>
        </p:txBody>
      </p:sp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5786700" cy="54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88398A"/>
                </a:solidFill>
              </a:rPr>
              <a:t>La nostra mission </a:t>
            </a:r>
            <a:r>
              <a:rPr lang="en" dirty="0"/>
              <a:t>è </a:t>
            </a:r>
            <a:r>
              <a:rPr lang="en" dirty="0" smtClean="0"/>
              <a:t>semplice</a:t>
            </a:r>
            <a:br>
              <a:rPr lang="en" dirty="0" smtClean="0"/>
            </a:br>
            <a:endParaRPr dirty="0">
              <a:solidFill>
                <a:srgbClr val="88398A"/>
              </a:solidFill>
            </a:endParaRPr>
          </a:p>
        </p:txBody>
      </p:sp>
      <p:grpSp>
        <p:nvGrpSpPr>
          <p:cNvPr id="2" name="Gruppo 1"/>
          <p:cNvGrpSpPr/>
          <p:nvPr/>
        </p:nvGrpSpPr>
        <p:grpSpPr>
          <a:xfrm>
            <a:off x="2038998" y="3831178"/>
            <a:ext cx="3625005" cy="1227900"/>
            <a:chOff x="2626475" y="3852150"/>
            <a:chExt cx="3625005" cy="1227900"/>
          </a:xfrm>
        </p:grpSpPr>
        <p:sp>
          <p:nvSpPr>
            <p:cNvPr id="142" name="Google Shape;142;p24"/>
            <p:cNvSpPr/>
            <p:nvPr/>
          </p:nvSpPr>
          <p:spPr>
            <a:xfrm>
              <a:off x="3769827" y="3852150"/>
              <a:ext cx="1338300" cy="1227900"/>
            </a:xfrm>
            <a:prstGeom prst="ellipse">
              <a:avLst/>
            </a:prstGeom>
            <a:solidFill>
              <a:srgbClr val="FFFFFF"/>
            </a:solidFill>
            <a:ln w="76200" cap="flat" cmpd="sng">
              <a:solidFill>
                <a:srgbClr val="D3D3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88398A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More Women </a:t>
              </a:r>
              <a:r>
                <a:rPr lang="en">
                  <a:solidFill>
                    <a:srgbClr val="88398A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developer</a:t>
              </a:r>
              <a:endParaRPr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43" name="Google Shape;143;p24"/>
            <p:cNvSpPr/>
            <p:nvPr/>
          </p:nvSpPr>
          <p:spPr>
            <a:xfrm>
              <a:off x="2626475" y="3852150"/>
              <a:ext cx="1338300" cy="1227900"/>
            </a:xfrm>
            <a:prstGeom prst="ellipse">
              <a:avLst/>
            </a:prstGeom>
            <a:solidFill>
              <a:srgbClr val="88398A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More Women </a:t>
              </a:r>
              <a:r>
                <a:rPr lang="en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leader</a:t>
              </a:r>
              <a:endParaRPr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44" name="Google Shape;144;p24"/>
            <p:cNvSpPr/>
            <p:nvPr/>
          </p:nvSpPr>
          <p:spPr>
            <a:xfrm>
              <a:off x="4913180" y="3852150"/>
              <a:ext cx="1338300" cy="1227900"/>
            </a:xfrm>
            <a:prstGeom prst="ellipse">
              <a:avLst/>
            </a:prstGeom>
            <a:solidFill>
              <a:srgbClr val="88398A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More Women </a:t>
              </a:r>
              <a:r>
                <a:rPr lang="en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speaker</a:t>
              </a:r>
              <a:endParaRPr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145" name="Google Shape;145;p24"/>
          <p:cNvSpPr/>
          <p:nvPr/>
        </p:nvSpPr>
        <p:spPr>
          <a:xfrm>
            <a:off x="8157450" y="78400"/>
            <a:ext cx="951000" cy="6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4"/>
          <p:cNvSpPr/>
          <p:nvPr/>
        </p:nvSpPr>
        <p:spPr>
          <a:xfrm>
            <a:off x="7930895" y="185698"/>
            <a:ext cx="951000" cy="949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7" name="Google Shape;147;p24"/>
          <p:cNvSpPr txBox="1">
            <a:spLocks noGrp="1"/>
          </p:cNvSpPr>
          <p:nvPr>
            <p:ph type="body" idx="2"/>
          </p:nvPr>
        </p:nvSpPr>
        <p:spPr>
          <a:xfrm>
            <a:off x="4994853" y="1227278"/>
            <a:ext cx="3681620" cy="2314429"/>
          </a:xfrm>
          <a:prstGeom prst="rect">
            <a:avLst/>
          </a:prstGeom>
          <a:solidFill>
            <a:srgbClr val="88398A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</a:rPr>
              <a:t>I nostri obiettivi</a:t>
            </a:r>
            <a:endParaRPr b="1" dirty="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D3D3D3"/>
              </a:buClr>
              <a:buSzPts val="1800"/>
              <a:buChar char="▪"/>
            </a:pPr>
            <a:r>
              <a:rPr lang="en" dirty="0">
                <a:solidFill>
                  <a:srgbClr val="D3D3D3"/>
                </a:solidFill>
              </a:rPr>
              <a:t>Meetup </a:t>
            </a:r>
            <a:r>
              <a:rPr lang="en" dirty="0" smtClean="0">
                <a:solidFill>
                  <a:srgbClr val="D3D3D3"/>
                </a:solidFill>
              </a:rPr>
              <a:t>mensili</a:t>
            </a:r>
            <a:endParaRPr dirty="0">
              <a:solidFill>
                <a:srgbClr val="D3D3D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D3D3D3"/>
              </a:buClr>
              <a:buSzPts val="1800"/>
              <a:buChar char="▪"/>
            </a:pPr>
            <a:r>
              <a:rPr lang="en" dirty="0">
                <a:solidFill>
                  <a:srgbClr val="D3D3D3"/>
                </a:solidFill>
              </a:rPr>
              <a:t>Facilitare </a:t>
            </a:r>
            <a:r>
              <a:rPr lang="en" dirty="0" smtClean="0">
                <a:solidFill>
                  <a:srgbClr val="D3D3D3"/>
                </a:solidFill>
              </a:rPr>
              <a:t>l’apprendimento di </a:t>
            </a:r>
            <a:r>
              <a:rPr lang="en" b="1" dirty="0" smtClean="0">
                <a:solidFill>
                  <a:srgbClr val="D3D3D3"/>
                </a:solidFill>
              </a:rPr>
              <a:t>R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D3D3D3"/>
              </a:buClr>
              <a:buSzPts val="1800"/>
              <a:buChar char="▪"/>
            </a:pPr>
            <a:r>
              <a:rPr lang="en" b="1" dirty="0" smtClean="0">
                <a:solidFill>
                  <a:srgbClr val="D3D3D3"/>
                </a:solidFill>
              </a:rPr>
              <a:t>Sostenere e tutorare le donne nella </a:t>
            </a:r>
            <a:r>
              <a:rPr lang="en" dirty="0" smtClean="0">
                <a:solidFill>
                  <a:srgbClr val="D3D3D3"/>
                </a:solidFill>
              </a:rPr>
              <a:t>programmazione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D3D3D3"/>
              </a:buClr>
              <a:buSzPts val="1800"/>
              <a:buChar char="▪"/>
            </a:pPr>
            <a:r>
              <a:rPr lang="en" b="1" dirty="0" smtClean="0">
                <a:solidFill>
                  <a:srgbClr val="D3D3D3"/>
                </a:solidFill>
              </a:rPr>
              <a:t>Essere </a:t>
            </a:r>
            <a:r>
              <a:rPr lang="en" dirty="0">
                <a:solidFill>
                  <a:srgbClr val="D3D3D3"/>
                </a:solidFill>
              </a:rPr>
              <a:t>un punto di </a:t>
            </a:r>
            <a:r>
              <a:rPr lang="en" dirty="0" smtClean="0">
                <a:solidFill>
                  <a:srgbClr val="D3D3D3"/>
                </a:solidFill>
              </a:rPr>
              <a:t>riferimento </a:t>
            </a:r>
            <a:endParaRPr dirty="0">
              <a:solidFill>
                <a:srgbClr val="D3D3D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>
            <a:spLocks noGrp="1"/>
          </p:cNvSpPr>
          <p:nvPr>
            <p:ph type="ctrTitle" idx="4294967295"/>
          </p:nvPr>
        </p:nvSpPr>
        <p:spPr>
          <a:xfrm>
            <a:off x="937100" y="321675"/>
            <a:ext cx="8040000" cy="6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88398A"/>
                </a:solidFill>
              </a:rPr>
              <a:t>Chi siamo e dove siamo oggi?</a:t>
            </a:r>
            <a:endParaRPr sz="3600">
              <a:solidFill>
                <a:srgbClr val="88398A"/>
              </a:solidFill>
            </a:endParaRPr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055" y="1061450"/>
            <a:ext cx="6206246" cy="380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uppo 5"/>
          <p:cNvGrpSpPr/>
          <p:nvPr/>
        </p:nvGrpSpPr>
        <p:grpSpPr>
          <a:xfrm>
            <a:off x="6815126" y="4012446"/>
            <a:ext cx="2021689" cy="850114"/>
            <a:chOff x="6815126" y="4012446"/>
            <a:chExt cx="2021689" cy="850114"/>
          </a:xfrm>
        </p:grpSpPr>
        <p:pic>
          <p:nvPicPr>
            <p:cNvPr id="157" name="Google Shape;157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15126" y="4012446"/>
              <a:ext cx="2021689" cy="8501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" name="Immagine 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705" t="2155" r="16890" b="92652"/>
            <a:stretch/>
          </p:blipFill>
          <p:spPr>
            <a:xfrm>
              <a:off x="6858000" y="4066443"/>
              <a:ext cx="974035" cy="371060"/>
            </a:xfrm>
            <a:prstGeom prst="rect">
              <a:avLst/>
            </a:prstGeom>
          </p:spPr>
        </p:pic>
      </p:grpSp>
      <p:grpSp>
        <p:nvGrpSpPr>
          <p:cNvPr id="3" name="Gruppo 2"/>
          <p:cNvGrpSpPr/>
          <p:nvPr/>
        </p:nvGrpSpPr>
        <p:grpSpPr>
          <a:xfrm>
            <a:off x="6819172" y="1061448"/>
            <a:ext cx="2013603" cy="850114"/>
            <a:chOff x="6819172" y="1061448"/>
            <a:chExt cx="2013603" cy="850114"/>
          </a:xfrm>
        </p:grpSpPr>
        <p:pic>
          <p:nvPicPr>
            <p:cNvPr id="156" name="Google Shape;156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819172" y="1061448"/>
              <a:ext cx="2013603" cy="8501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Immagin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119" t="2937" r="44144" b="92463"/>
            <a:stretch/>
          </p:blipFill>
          <p:spPr>
            <a:xfrm>
              <a:off x="6831496" y="1172816"/>
              <a:ext cx="650966" cy="324679"/>
            </a:xfrm>
            <a:prstGeom prst="rect">
              <a:avLst/>
            </a:prstGeom>
          </p:spPr>
        </p:pic>
      </p:grpSp>
      <p:grpSp>
        <p:nvGrpSpPr>
          <p:cNvPr id="4" name="Gruppo 3"/>
          <p:cNvGrpSpPr/>
          <p:nvPr/>
        </p:nvGrpSpPr>
        <p:grpSpPr>
          <a:xfrm>
            <a:off x="6815125" y="2047888"/>
            <a:ext cx="2021689" cy="850114"/>
            <a:chOff x="6815125" y="2047888"/>
            <a:chExt cx="2021689" cy="850114"/>
          </a:xfrm>
        </p:grpSpPr>
        <p:pic>
          <p:nvPicPr>
            <p:cNvPr id="154" name="Google Shape;154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815125" y="2047888"/>
              <a:ext cx="2021689" cy="8501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Immagine 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21" t="2872" r="70421" b="92098"/>
            <a:stretch/>
          </p:blipFill>
          <p:spPr>
            <a:xfrm>
              <a:off x="6871251" y="2112683"/>
              <a:ext cx="450575" cy="364435"/>
            </a:xfrm>
            <a:prstGeom prst="rect">
              <a:avLst/>
            </a:prstGeom>
          </p:spPr>
        </p:pic>
      </p:grpSp>
      <p:grpSp>
        <p:nvGrpSpPr>
          <p:cNvPr id="5" name="Gruppo 4"/>
          <p:cNvGrpSpPr/>
          <p:nvPr/>
        </p:nvGrpSpPr>
        <p:grpSpPr>
          <a:xfrm>
            <a:off x="6819168" y="3034340"/>
            <a:ext cx="2013603" cy="841780"/>
            <a:chOff x="6819168" y="3034340"/>
            <a:chExt cx="2013603" cy="841780"/>
          </a:xfrm>
        </p:grpSpPr>
        <p:pic>
          <p:nvPicPr>
            <p:cNvPr id="155" name="Google Shape;155;p2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819168" y="3034340"/>
              <a:ext cx="2013603" cy="841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Immagine 1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6" t="2572" r="94639" b="92642"/>
            <a:stretch/>
          </p:blipFill>
          <p:spPr>
            <a:xfrm>
              <a:off x="6871251" y="3110326"/>
              <a:ext cx="611211" cy="3418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>
            <a:spLocks noGrp="1"/>
          </p:cNvSpPr>
          <p:nvPr>
            <p:ph type="ctrTitle" idx="4294967295"/>
          </p:nvPr>
        </p:nvSpPr>
        <p:spPr>
          <a:xfrm>
            <a:off x="4326725" y="1676800"/>
            <a:ext cx="4650600" cy="21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i="1" dirty="0">
                <a:solidFill>
                  <a:srgbClr val="88398A"/>
                </a:solidFill>
              </a:rPr>
              <a:t>R-LADIES </a:t>
            </a:r>
            <a:endParaRPr sz="7200" i="1" dirty="0">
              <a:solidFill>
                <a:srgbClr val="88398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i="1" dirty="0">
                <a:solidFill>
                  <a:srgbClr val="88398A"/>
                </a:solidFill>
              </a:rPr>
              <a:t>BARI</a:t>
            </a:r>
            <a:endParaRPr sz="7200" i="1" dirty="0">
              <a:solidFill>
                <a:srgbClr val="88398A"/>
              </a:solidFill>
            </a:endParaRPr>
          </a:p>
        </p:txBody>
      </p:sp>
      <p:grpSp>
        <p:nvGrpSpPr>
          <p:cNvPr id="163" name="Google Shape;163;p26"/>
          <p:cNvGrpSpPr/>
          <p:nvPr/>
        </p:nvGrpSpPr>
        <p:grpSpPr>
          <a:xfrm rot="2700000">
            <a:off x="6485596" y="678126"/>
            <a:ext cx="711027" cy="710987"/>
            <a:chOff x="576250" y="4319400"/>
            <a:chExt cx="442075" cy="442050"/>
          </a:xfrm>
        </p:grpSpPr>
        <p:sp>
          <p:nvSpPr>
            <p:cNvPr id="164" name="Google Shape;164;p26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6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6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6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8" name="Google Shape;1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13" y="261938"/>
            <a:ext cx="3514725" cy="461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 txBox="1">
            <a:spLocks noGrp="1"/>
          </p:cNvSpPr>
          <p:nvPr>
            <p:ph type="ctrTitle" idx="4294967295"/>
          </p:nvPr>
        </p:nvSpPr>
        <p:spPr>
          <a:xfrm>
            <a:off x="4515100" y="321675"/>
            <a:ext cx="3514800" cy="6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" sz="3600" b="0" u="sng" dirty="0" smtClean="0">
                <a:solidFill>
                  <a:schemeClr val="hlink"/>
                </a:solidFill>
                <a:hlinkClick r:id="rId4"/>
              </a:rPr>
              <a:t>ShinyApp</a:t>
            </a:r>
            <a:r>
              <a:rPr lang="en" sz="3600" b="0" u="sng" dirty="0" smtClean="0">
                <a:solidFill>
                  <a:schemeClr val="hlink"/>
                </a:solidFill>
              </a:rPr>
              <a:t/>
            </a:r>
            <a:br>
              <a:rPr lang="en" sz="3600" b="0" u="sng" dirty="0" smtClean="0">
                <a:solidFill>
                  <a:schemeClr val="hlink"/>
                </a:solidFill>
              </a:rPr>
            </a:br>
            <a:r>
              <a:rPr lang="it-IT" sz="1600" b="0" u="sng" dirty="0" smtClean="0">
                <a:solidFill>
                  <a:schemeClr val="hlink"/>
                </a:solidFill>
              </a:rPr>
              <a:t>https</a:t>
            </a:r>
            <a:r>
              <a:rPr lang="it-IT" sz="1600" b="0" u="sng" dirty="0">
                <a:solidFill>
                  <a:schemeClr val="hlink"/>
                </a:solidFill>
              </a:rPr>
              <a:t>://gqueiroz.shinyapps.io/rshinylady/</a:t>
            </a:r>
            <a:endParaRPr sz="1600" b="0" dirty="0">
              <a:solidFill>
                <a:srgbClr val="88398A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/>
          <p:nvPr/>
        </p:nvSpPr>
        <p:spPr>
          <a:xfrm>
            <a:off x="7930895" y="185698"/>
            <a:ext cx="951000" cy="949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5" name="Google Shape;175;p27"/>
          <p:cNvSpPr/>
          <p:nvPr/>
        </p:nvSpPr>
        <p:spPr>
          <a:xfrm>
            <a:off x="4712925" y="985275"/>
            <a:ext cx="3916289" cy="3911713"/>
          </a:xfrm>
          <a:custGeom>
            <a:avLst/>
            <a:gdLst/>
            <a:ahLst/>
            <a:cxnLst/>
            <a:rect l="l" t="t" r="r" b="b"/>
            <a:pathLst>
              <a:path w="5328284" h="3167379" extrusionOk="0">
                <a:moveTo>
                  <a:pt x="0" y="527812"/>
                </a:moveTo>
                <a:lnTo>
                  <a:pt x="2157" y="479775"/>
                </a:lnTo>
                <a:lnTo>
                  <a:pt x="8504" y="432947"/>
                </a:lnTo>
                <a:lnTo>
                  <a:pt x="18856" y="387511"/>
                </a:lnTo>
                <a:lnTo>
                  <a:pt x="33025" y="343656"/>
                </a:lnTo>
                <a:lnTo>
                  <a:pt x="50825" y="301567"/>
                </a:lnTo>
                <a:lnTo>
                  <a:pt x="72070" y="261431"/>
                </a:lnTo>
                <a:lnTo>
                  <a:pt x="96572" y="223435"/>
                </a:lnTo>
                <a:lnTo>
                  <a:pt x="124147" y="187764"/>
                </a:lnTo>
                <a:lnTo>
                  <a:pt x="154606" y="154606"/>
                </a:lnTo>
                <a:lnTo>
                  <a:pt x="187764" y="124147"/>
                </a:lnTo>
                <a:lnTo>
                  <a:pt x="223435" y="96572"/>
                </a:lnTo>
                <a:lnTo>
                  <a:pt x="261431" y="72070"/>
                </a:lnTo>
                <a:lnTo>
                  <a:pt x="301567" y="50825"/>
                </a:lnTo>
                <a:lnTo>
                  <a:pt x="343656" y="33025"/>
                </a:lnTo>
                <a:lnTo>
                  <a:pt x="387511" y="18856"/>
                </a:lnTo>
                <a:lnTo>
                  <a:pt x="432947" y="8504"/>
                </a:lnTo>
                <a:lnTo>
                  <a:pt x="479775" y="2157"/>
                </a:lnTo>
                <a:lnTo>
                  <a:pt x="527811" y="0"/>
                </a:lnTo>
                <a:lnTo>
                  <a:pt x="4800092" y="0"/>
                </a:lnTo>
                <a:lnTo>
                  <a:pt x="4848128" y="2157"/>
                </a:lnTo>
                <a:lnTo>
                  <a:pt x="4894956" y="8504"/>
                </a:lnTo>
                <a:lnTo>
                  <a:pt x="4940392" y="18856"/>
                </a:lnTo>
                <a:lnTo>
                  <a:pt x="4984247" y="33025"/>
                </a:lnTo>
                <a:lnTo>
                  <a:pt x="5026336" y="50825"/>
                </a:lnTo>
                <a:lnTo>
                  <a:pt x="5066472" y="72070"/>
                </a:lnTo>
                <a:lnTo>
                  <a:pt x="5104468" y="96572"/>
                </a:lnTo>
                <a:lnTo>
                  <a:pt x="5140139" y="124147"/>
                </a:lnTo>
                <a:lnTo>
                  <a:pt x="5173297" y="154606"/>
                </a:lnTo>
                <a:lnTo>
                  <a:pt x="5203756" y="187764"/>
                </a:lnTo>
                <a:lnTo>
                  <a:pt x="5231331" y="223435"/>
                </a:lnTo>
                <a:lnTo>
                  <a:pt x="5255833" y="261431"/>
                </a:lnTo>
                <a:lnTo>
                  <a:pt x="5277078" y="301567"/>
                </a:lnTo>
                <a:lnTo>
                  <a:pt x="5294878" y="343656"/>
                </a:lnTo>
                <a:lnTo>
                  <a:pt x="5309047" y="387511"/>
                </a:lnTo>
                <a:lnTo>
                  <a:pt x="5319399" y="432947"/>
                </a:lnTo>
                <a:lnTo>
                  <a:pt x="5325746" y="479775"/>
                </a:lnTo>
                <a:lnTo>
                  <a:pt x="5327904" y="527812"/>
                </a:lnTo>
                <a:lnTo>
                  <a:pt x="5327904" y="2639060"/>
                </a:lnTo>
                <a:lnTo>
                  <a:pt x="5325746" y="2687101"/>
                </a:lnTo>
                <a:lnTo>
                  <a:pt x="5319399" y="2733935"/>
                </a:lnTo>
                <a:lnTo>
                  <a:pt x="5309047" y="2779373"/>
                </a:lnTo>
                <a:lnTo>
                  <a:pt x="5294878" y="2823230"/>
                </a:lnTo>
                <a:lnTo>
                  <a:pt x="5277078" y="2865320"/>
                </a:lnTo>
                <a:lnTo>
                  <a:pt x="5255833" y="2905457"/>
                </a:lnTo>
                <a:lnTo>
                  <a:pt x="5231331" y="2943453"/>
                </a:lnTo>
                <a:lnTo>
                  <a:pt x="5203756" y="2979122"/>
                </a:lnTo>
                <a:lnTo>
                  <a:pt x="5173297" y="3012279"/>
                </a:lnTo>
                <a:lnTo>
                  <a:pt x="5140139" y="3042737"/>
                </a:lnTo>
                <a:lnTo>
                  <a:pt x="5104468" y="3070309"/>
                </a:lnTo>
                <a:lnTo>
                  <a:pt x="5066472" y="3094810"/>
                </a:lnTo>
                <a:lnTo>
                  <a:pt x="5026336" y="3116052"/>
                </a:lnTo>
                <a:lnTo>
                  <a:pt x="4984247" y="3133850"/>
                </a:lnTo>
                <a:lnTo>
                  <a:pt x="4940392" y="3148018"/>
                </a:lnTo>
                <a:lnTo>
                  <a:pt x="4894956" y="3158368"/>
                </a:lnTo>
                <a:lnTo>
                  <a:pt x="4848128" y="3164715"/>
                </a:lnTo>
                <a:lnTo>
                  <a:pt x="4800092" y="3166872"/>
                </a:lnTo>
                <a:lnTo>
                  <a:pt x="527811" y="3166872"/>
                </a:lnTo>
                <a:lnTo>
                  <a:pt x="479775" y="3164715"/>
                </a:lnTo>
                <a:lnTo>
                  <a:pt x="432947" y="3158368"/>
                </a:lnTo>
                <a:lnTo>
                  <a:pt x="387511" y="3148018"/>
                </a:lnTo>
                <a:lnTo>
                  <a:pt x="343656" y="3133850"/>
                </a:lnTo>
                <a:lnTo>
                  <a:pt x="301567" y="3116052"/>
                </a:lnTo>
                <a:lnTo>
                  <a:pt x="261431" y="3094810"/>
                </a:lnTo>
                <a:lnTo>
                  <a:pt x="223435" y="3070309"/>
                </a:lnTo>
                <a:lnTo>
                  <a:pt x="187764" y="3042737"/>
                </a:lnTo>
                <a:lnTo>
                  <a:pt x="154606" y="3012279"/>
                </a:lnTo>
                <a:lnTo>
                  <a:pt x="124147" y="2979122"/>
                </a:lnTo>
                <a:lnTo>
                  <a:pt x="96572" y="2943453"/>
                </a:lnTo>
                <a:lnTo>
                  <a:pt x="72070" y="2905457"/>
                </a:lnTo>
                <a:lnTo>
                  <a:pt x="50825" y="2865320"/>
                </a:lnTo>
                <a:lnTo>
                  <a:pt x="33025" y="2823230"/>
                </a:lnTo>
                <a:lnTo>
                  <a:pt x="18856" y="2779373"/>
                </a:lnTo>
                <a:lnTo>
                  <a:pt x="8504" y="2733935"/>
                </a:lnTo>
                <a:lnTo>
                  <a:pt x="2157" y="2687101"/>
                </a:lnTo>
                <a:lnTo>
                  <a:pt x="0" y="2639060"/>
                </a:lnTo>
                <a:lnTo>
                  <a:pt x="0" y="527812"/>
                </a:lnTo>
                <a:close/>
              </a:path>
            </a:pathLst>
          </a:custGeom>
          <a:noFill/>
          <a:ln w="24375" cap="flat" cmpd="sng">
            <a:solidFill>
              <a:srgbClr val="8A81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6" name="Google Shape;176;p27"/>
          <p:cNvSpPr/>
          <p:nvPr/>
        </p:nvSpPr>
        <p:spPr>
          <a:xfrm>
            <a:off x="0" y="2739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99" y="0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7" name="Google Shape;177;p27"/>
          <p:cNvSpPr/>
          <p:nvPr/>
        </p:nvSpPr>
        <p:spPr>
          <a:xfrm>
            <a:off x="469375" y="986325"/>
            <a:ext cx="3916289" cy="3911713"/>
          </a:xfrm>
          <a:custGeom>
            <a:avLst/>
            <a:gdLst/>
            <a:ahLst/>
            <a:cxnLst/>
            <a:rect l="l" t="t" r="r" b="b"/>
            <a:pathLst>
              <a:path w="5328284" h="3167379" extrusionOk="0">
                <a:moveTo>
                  <a:pt x="0" y="527812"/>
                </a:moveTo>
                <a:lnTo>
                  <a:pt x="2157" y="479775"/>
                </a:lnTo>
                <a:lnTo>
                  <a:pt x="8504" y="432947"/>
                </a:lnTo>
                <a:lnTo>
                  <a:pt x="18856" y="387511"/>
                </a:lnTo>
                <a:lnTo>
                  <a:pt x="33025" y="343656"/>
                </a:lnTo>
                <a:lnTo>
                  <a:pt x="50825" y="301567"/>
                </a:lnTo>
                <a:lnTo>
                  <a:pt x="72070" y="261431"/>
                </a:lnTo>
                <a:lnTo>
                  <a:pt x="96572" y="223435"/>
                </a:lnTo>
                <a:lnTo>
                  <a:pt x="124147" y="187764"/>
                </a:lnTo>
                <a:lnTo>
                  <a:pt x="154606" y="154606"/>
                </a:lnTo>
                <a:lnTo>
                  <a:pt x="187764" y="124147"/>
                </a:lnTo>
                <a:lnTo>
                  <a:pt x="223435" y="96572"/>
                </a:lnTo>
                <a:lnTo>
                  <a:pt x="261431" y="72070"/>
                </a:lnTo>
                <a:lnTo>
                  <a:pt x="301567" y="50825"/>
                </a:lnTo>
                <a:lnTo>
                  <a:pt x="343656" y="33025"/>
                </a:lnTo>
                <a:lnTo>
                  <a:pt x="387511" y="18856"/>
                </a:lnTo>
                <a:lnTo>
                  <a:pt x="432947" y="8504"/>
                </a:lnTo>
                <a:lnTo>
                  <a:pt x="479775" y="2157"/>
                </a:lnTo>
                <a:lnTo>
                  <a:pt x="527811" y="0"/>
                </a:lnTo>
                <a:lnTo>
                  <a:pt x="4800092" y="0"/>
                </a:lnTo>
                <a:lnTo>
                  <a:pt x="4848128" y="2157"/>
                </a:lnTo>
                <a:lnTo>
                  <a:pt x="4894956" y="8504"/>
                </a:lnTo>
                <a:lnTo>
                  <a:pt x="4940392" y="18856"/>
                </a:lnTo>
                <a:lnTo>
                  <a:pt x="4984247" y="33025"/>
                </a:lnTo>
                <a:lnTo>
                  <a:pt x="5026336" y="50825"/>
                </a:lnTo>
                <a:lnTo>
                  <a:pt x="5066472" y="72070"/>
                </a:lnTo>
                <a:lnTo>
                  <a:pt x="5104468" y="96572"/>
                </a:lnTo>
                <a:lnTo>
                  <a:pt x="5140139" y="124147"/>
                </a:lnTo>
                <a:lnTo>
                  <a:pt x="5173297" y="154606"/>
                </a:lnTo>
                <a:lnTo>
                  <a:pt x="5203756" y="187764"/>
                </a:lnTo>
                <a:lnTo>
                  <a:pt x="5231331" y="223435"/>
                </a:lnTo>
                <a:lnTo>
                  <a:pt x="5255833" y="261431"/>
                </a:lnTo>
                <a:lnTo>
                  <a:pt x="5277078" y="301567"/>
                </a:lnTo>
                <a:lnTo>
                  <a:pt x="5294878" y="343656"/>
                </a:lnTo>
                <a:lnTo>
                  <a:pt x="5309047" y="387511"/>
                </a:lnTo>
                <a:lnTo>
                  <a:pt x="5319399" y="432947"/>
                </a:lnTo>
                <a:lnTo>
                  <a:pt x="5325746" y="479775"/>
                </a:lnTo>
                <a:lnTo>
                  <a:pt x="5327904" y="527812"/>
                </a:lnTo>
                <a:lnTo>
                  <a:pt x="5327904" y="2639060"/>
                </a:lnTo>
                <a:lnTo>
                  <a:pt x="5325746" y="2687101"/>
                </a:lnTo>
                <a:lnTo>
                  <a:pt x="5319399" y="2733935"/>
                </a:lnTo>
                <a:lnTo>
                  <a:pt x="5309047" y="2779373"/>
                </a:lnTo>
                <a:lnTo>
                  <a:pt x="5294878" y="2823230"/>
                </a:lnTo>
                <a:lnTo>
                  <a:pt x="5277078" y="2865320"/>
                </a:lnTo>
                <a:lnTo>
                  <a:pt x="5255833" y="2905457"/>
                </a:lnTo>
                <a:lnTo>
                  <a:pt x="5231331" y="2943453"/>
                </a:lnTo>
                <a:lnTo>
                  <a:pt x="5203756" y="2979122"/>
                </a:lnTo>
                <a:lnTo>
                  <a:pt x="5173297" y="3012279"/>
                </a:lnTo>
                <a:lnTo>
                  <a:pt x="5140139" y="3042737"/>
                </a:lnTo>
                <a:lnTo>
                  <a:pt x="5104468" y="3070309"/>
                </a:lnTo>
                <a:lnTo>
                  <a:pt x="5066472" y="3094810"/>
                </a:lnTo>
                <a:lnTo>
                  <a:pt x="5026336" y="3116052"/>
                </a:lnTo>
                <a:lnTo>
                  <a:pt x="4984247" y="3133850"/>
                </a:lnTo>
                <a:lnTo>
                  <a:pt x="4940392" y="3148018"/>
                </a:lnTo>
                <a:lnTo>
                  <a:pt x="4894956" y="3158368"/>
                </a:lnTo>
                <a:lnTo>
                  <a:pt x="4848128" y="3164715"/>
                </a:lnTo>
                <a:lnTo>
                  <a:pt x="4800092" y="3166872"/>
                </a:lnTo>
                <a:lnTo>
                  <a:pt x="527811" y="3166872"/>
                </a:lnTo>
                <a:lnTo>
                  <a:pt x="479775" y="3164715"/>
                </a:lnTo>
                <a:lnTo>
                  <a:pt x="432947" y="3158368"/>
                </a:lnTo>
                <a:lnTo>
                  <a:pt x="387511" y="3148018"/>
                </a:lnTo>
                <a:lnTo>
                  <a:pt x="343656" y="3133850"/>
                </a:lnTo>
                <a:lnTo>
                  <a:pt x="301567" y="3116052"/>
                </a:lnTo>
                <a:lnTo>
                  <a:pt x="261431" y="3094810"/>
                </a:lnTo>
                <a:lnTo>
                  <a:pt x="223435" y="3070309"/>
                </a:lnTo>
                <a:lnTo>
                  <a:pt x="187764" y="3042737"/>
                </a:lnTo>
                <a:lnTo>
                  <a:pt x="154606" y="3012279"/>
                </a:lnTo>
                <a:lnTo>
                  <a:pt x="124147" y="2979122"/>
                </a:lnTo>
                <a:lnTo>
                  <a:pt x="96572" y="2943453"/>
                </a:lnTo>
                <a:lnTo>
                  <a:pt x="72070" y="2905457"/>
                </a:lnTo>
                <a:lnTo>
                  <a:pt x="50825" y="2865320"/>
                </a:lnTo>
                <a:lnTo>
                  <a:pt x="33025" y="2823230"/>
                </a:lnTo>
                <a:lnTo>
                  <a:pt x="18856" y="2779373"/>
                </a:lnTo>
                <a:lnTo>
                  <a:pt x="8504" y="2733935"/>
                </a:lnTo>
                <a:lnTo>
                  <a:pt x="2157" y="2687101"/>
                </a:lnTo>
                <a:lnTo>
                  <a:pt x="0" y="2639060"/>
                </a:lnTo>
                <a:lnTo>
                  <a:pt x="0" y="527812"/>
                </a:lnTo>
                <a:close/>
              </a:path>
            </a:pathLst>
          </a:custGeom>
          <a:noFill/>
          <a:ln w="24375" cap="flat" cmpd="sng">
            <a:solidFill>
              <a:srgbClr val="8A81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8" name="Google Shape;178;p27"/>
          <p:cNvSpPr txBox="1"/>
          <p:nvPr/>
        </p:nvSpPr>
        <p:spPr>
          <a:xfrm>
            <a:off x="670575" y="1074350"/>
            <a:ext cx="3519000" cy="22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rgbClr val="666666"/>
                </a:solidFill>
              </a:rPr>
              <a:t>Giovanna de Vincenzo</a:t>
            </a:r>
            <a:endParaRPr sz="1800" b="1" i="1" dirty="0">
              <a:solidFill>
                <a:srgbClr val="666666"/>
              </a:solidFill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1800" b="1" i="1" dirty="0" smtClean="0">
              <a:solidFill>
                <a:srgbClr val="666666"/>
              </a:solidFill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1800" b="1" i="1" dirty="0">
              <a:solidFill>
                <a:srgbClr val="666666"/>
              </a:solidFill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1800" b="1" i="1" dirty="0" smtClean="0">
              <a:solidFill>
                <a:srgbClr val="666666"/>
              </a:solidFill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1" dirty="0">
              <a:solidFill>
                <a:srgbClr val="666666"/>
              </a:solidFill>
            </a:endParaRPr>
          </a:p>
          <a:p>
            <a:pPr marL="299085" marR="0" lvl="0" indent="-3117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Char char="•"/>
            </a:pPr>
            <a:r>
              <a:rPr lang="en" sz="1600" dirty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Data scientist @Infocamere</a:t>
            </a:r>
            <a:endParaRPr sz="1600" dirty="0">
              <a:latin typeface="Verdana"/>
              <a:ea typeface="Verdana"/>
              <a:cs typeface="Verdana"/>
              <a:sym typeface="Verdana"/>
            </a:endParaRPr>
          </a:p>
          <a:p>
            <a:pPr marL="299085" indent="-311785">
              <a:buClr>
                <a:srgbClr val="666666"/>
              </a:buClr>
              <a:buSzPts val="1800"/>
              <a:buFont typeface="Arial"/>
              <a:buChar char="•"/>
            </a:pPr>
            <a:r>
              <a:rPr lang="en" sz="1600" dirty="0" smtClean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Laurea in </a:t>
            </a:r>
            <a:r>
              <a:rPr lang="en" sz="1600" b="1" dirty="0" smtClean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Economia</a:t>
            </a:r>
            <a:r>
              <a:rPr lang="en" sz="1600" dirty="0" smtClean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it-IT" sz="1600" dirty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@</a:t>
            </a:r>
            <a:r>
              <a:rPr lang="it-IT" sz="1600" dirty="0" err="1" smtClean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UniBA</a:t>
            </a:r>
            <a:endParaRPr lang="en" sz="1600" dirty="0" smtClean="0"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99085" marR="0" lvl="0" indent="-3117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Char char="•"/>
            </a:pPr>
            <a:r>
              <a:rPr lang="en" sz="1600" dirty="0" smtClean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Master </a:t>
            </a:r>
            <a:r>
              <a:rPr lang="en" sz="1600" b="1" dirty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Data Science </a:t>
            </a:r>
            <a:r>
              <a:rPr lang="en" sz="1600" dirty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@TorVergata</a:t>
            </a:r>
            <a:endParaRPr sz="1600" dirty="0">
              <a:latin typeface="Verdana"/>
              <a:ea typeface="Verdana"/>
              <a:cs typeface="Verdana"/>
              <a:sym typeface="Verdana"/>
            </a:endParaRPr>
          </a:p>
          <a:p>
            <a:pPr marL="299085" marR="0" lvl="0" indent="-3117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Char char="•"/>
            </a:pPr>
            <a:r>
              <a:rPr lang="en" sz="1600" dirty="0" smtClean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Interessi</a:t>
            </a:r>
            <a:r>
              <a:rPr lang="en" sz="1600" dirty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en" sz="1600" b="1" dirty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machine learning</a:t>
            </a:r>
            <a:r>
              <a:rPr lang="en" sz="1600" dirty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1600" b="1" dirty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analytics</a:t>
            </a:r>
            <a:r>
              <a:rPr lang="en" sz="1600" dirty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lang="en" sz="1600" b="1" dirty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 data viz </a:t>
            </a:r>
            <a:r>
              <a:rPr lang="en" sz="1600" dirty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e </a:t>
            </a:r>
            <a:r>
              <a:rPr lang="en" sz="1600" b="1" dirty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innovazione digitale</a:t>
            </a:r>
            <a:endParaRPr sz="1600" b="1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9" name="Google Shape;179;p27"/>
          <p:cNvSpPr txBox="1"/>
          <p:nvPr/>
        </p:nvSpPr>
        <p:spPr>
          <a:xfrm>
            <a:off x="4887876" y="1112650"/>
            <a:ext cx="3688500" cy="26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rgbClr val="666666"/>
                </a:solidFill>
              </a:rPr>
              <a:t>Francesca Lamontanara</a:t>
            </a:r>
            <a:endParaRPr sz="1800" b="1" i="1" dirty="0">
              <a:solidFill>
                <a:srgbClr val="666666"/>
              </a:solidFill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1800" b="1" i="1" dirty="0" smtClean="0">
              <a:solidFill>
                <a:srgbClr val="666666"/>
              </a:solidFill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1800" b="1" i="1" dirty="0">
              <a:solidFill>
                <a:srgbClr val="666666"/>
              </a:solidFill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1800" b="1" i="1" dirty="0" smtClean="0">
              <a:solidFill>
                <a:srgbClr val="666666"/>
              </a:solidFill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1" dirty="0">
              <a:solidFill>
                <a:srgbClr val="666666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•"/>
            </a:pPr>
            <a:r>
              <a:rPr lang="en" sz="1600" dirty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Data scientist @Infocamere</a:t>
            </a:r>
            <a:endParaRPr sz="1600" dirty="0"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indent="-342900">
              <a:buClr>
                <a:srgbClr val="666666"/>
              </a:buClr>
              <a:buSzPts val="1800"/>
              <a:buFont typeface="Arial"/>
              <a:buChar char="•"/>
            </a:pPr>
            <a:r>
              <a:rPr lang="en" sz="1600" dirty="0" smtClean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Laurea in </a:t>
            </a:r>
            <a:r>
              <a:rPr lang="en" sz="1600" b="1" dirty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Statistica </a:t>
            </a:r>
            <a:r>
              <a:rPr lang="it-IT" sz="1600" dirty="0" smtClean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@</a:t>
            </a:r>
            <a:r>
              <a:rPr lang="it-IT" sz="1600" dirty="0" err="1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UniBA</a:t>
            </a:r>
            <a:endParaRPr lang="it-IT" sz="1600" dirty="0"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indent="-342900">
              <a:buClr>
                <a:srgbClr val="666666"/>
              </a:buClr>
              <a:buSzPts val="1800"/>
              <a:buFont typeface="Arial"/>
              <a:buChar char="•"/>
            </a:pPr>
            <a:r>
              <a:rPr lang="it-IT" sz="1600" dirty="0" smtClean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Master </a:t>
            </a:r>
            <a:r>
              <a:rPr lang="it-IT" sz="1600" b="1" dirty="0" smtClean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Data Science </a:t>
            </a:r>
          </a:p>
          <a:p>
            <a:pPr marL="114300">
              <a:buClr>
                <a:srgbClr val="666666"/>
              </a:buClr>
              <a:buSzPts val="1800"/>
            </a:pPr>
            <a:r>
              <a:rPr lang="it-IT" sz="1600" b="1" dirty="0" smtClean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     </a:t>
            </a:r>
            <a:r>
              <a:rPr lang="it-IT" sz="1600" dirty="0" smtClean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@</a:t>
            </a:r>
            <a:r>
              <a:rPr lang="it-IT" sz="1600" dirty="0" err="1" smtClean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PoliBA</a:t>
            </a:r>
            <a:endParaRPr sz="1600" b="1" dirty="0"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•"/>
            </a:pPr>
            <a:r>
              <a:rPr lang="en" sz="1600" dirty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Interessi: </a:t>
            </a:r>
            <a:r>
              <a:rPr lang="en" sz="1600" b="1" dirty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text mining</a:t>
            </a:r>
            <a:r>
              <a:rPr lang="en" sz="1600" dirty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 &amp; </a:t>
            </a:r>
            <a:r>
              <a:rPr lang="en" sz="1600" b="1" dirty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NLP</a:t>
            </a:r>
            <a:r>
              <a:rPr lang="en" sz="1600" dirty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1600" b="1" dirty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time series analytics</a:t>
            </a:r>
            <a:r>
              <a:rPr lang="en" sz="1600" dirty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 e </a:t>
            </a:r>
            <a:r>
              <a:rPr lang="en" sz="1600" b="1" dirty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stochastic models</a:t>
            </a:r>
            <a:r>
              <a:rPr lang="en" sz="1600" dirty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600" b="1" i="1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0" name="Google Shape;180;p27"/>
          <p:cNvSpPr txBox="1">
            <a:spLocks noGrp="1"/>
          </p:cNvSpPr>
          <p:nvPr>
            <p:ph type="ctrTitle" idx="4294967295"/>
          </p:nvPr>
        </p:nvSpPr>
        <p:spPr>
          <a:xfrm>
            <a:off x="937100" y="321675"/>
            <a:ext cx="8040000" cy="66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88398A"/>
                </a:solidFill>
              </a:rPr>
              <a:t>Founders </a:t>
            </a:r>
            <a:r>
              <a:rPr lang="en" sz="3600" b="1" dirty="0" smtClean="0">
                <a:solidFill>
                  <a:srgbClr val="88398A"/>
                </a:solidFill>
              </a:rPr>
              <a:t>of R-Ladies </a:t>
            </a:r>
            <a:r>
              <a:rPr lang="en" sz="3600" b="1" dirty="0">
                <a:solidFill>
                  <a:srgbClr val="88398A"/>
                </a:solidFill>
              </a:rPr>
              <a:t>Bari</a:t>
            </a:r>
            <a:endParaRPr sz="3600" b="1" dirty="0">
              <a:solidFill>
                <a:srgbClr val="88398A"/>
              </a:solidFill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53" y="1539329"/>
            <a:ext cx="808545" cy="8085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Data science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80102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74" t="22694" r="1924" b="43541"/>
          <a:stretch/>
        </p:blipFill>
        <p:spPr>
          <a:xfrm>
            <a:off x="5545422" y="262270"/>
            <a:ext cx="1953791" cy="272910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0" dirty="0" smtClean="0"/>
              <a:t>Il</a:t>
            </a:r>
            <a:r>
              <a:rPr lang="it-IT" dirty="0" smtClean="0"/>
              <a:t> Data </a:t>
            </a:r>
            <a:r>
              <a:rPr lang="it-IT" dirty="0" err="1" smtClean="0"/>
              <a:t>Scientist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b="0" dirty="0" smtClean="0"/>
              <a:t>Moderno</a:t>
            </a:r>
            <a:endParaRPr lang="it-IT" b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04" t="27213" r="35523" b="10088"/>
          <a:stretch/>
        </p:blipFill>
        <p:spPr>
          <a:xfrm>
            <a:off x="4117271" y="262270"/>
            <a:ext cx="1309920" cy="4038712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52" t="60957" r="3194" b="10088"/>
          <a:stretch/>
        </p:blipFill>
        <p:spPr>
          <a:xfrm>
            <a:off x="7254087" y="2240319"/>
            <a:ext cx="1832620" cy="2292211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" t="61170" r="63843" b="13506"/>
          <a:stretch/>
        </p:blipFill>
        <p:spPr>
          <a:xfrm>
            <a:off x="1901641" y="2709881"/>
            <a:ext cx="2138561" cy="2184887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1" t="22780" r="65140" b="46780"/>
          <a:stretch/>
        </p:blipFill>
        <p:spPr>
          <a:xfrm>
            <a:off x="50634" y="1325946"/>
            <a:ext cx="1831273" cy="247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503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761999" y="2851325"/>
            <a:ext cx="6066397" cy="1159800"/>
          </a:xfrm>
        </p:spPr>
        <p:txBody>
          <a:bodyPr/>
          <a:lstStyle/>
          <a:p>
            <a:r>
              <a:rPr lang="it-IT" dirty="0" smtClean="0"/>
              <a:t>R for Data Science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32924375"/>
      </p:ext>
    </p:extLst>
  </p:cSld>
  <p:clrMapOvr>
    <a:masterClrMapping/>
  </p:clrMapOvr>
</p:sld>
</file>

<file path=ppt/theme/theme1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407</Words>
  <Application>Microsoft Office PowerPoint</Application>
  <PresentationFormat>Presentazione su schermo (16:9)</PresentationFormat>
  <Paragraphs>106</Paragraphs>
  <Slides>23</Slides>
  <Notes>19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23</vt:i4>
      </vt:variant>
    </vt:vector>
  </HeadingPairs>
  <TitlesOfParts>
    <vt:vector size="32" baseType="lpstr">
      <vt:lpstr>Helvetica Neue</vt:lpstr>
      <vt:lpstr>Verdana</vt:lpstr>
      <vt:lpstr>Arial</vt:lpstr>
      <vt:lpstr>Titillium Web</vt:lpstr>
      <vt:lpstr>Courier</vt:lpstr>
      <vt:lpstr>Comfortaa</vt:lpstr>
      <vt:lpstr>Calibri</vt:lpstr>
      <vt:lpstr>R-Ladies Template</vt:lpstr>
      <vt:lpstr>Office Theme</vt:lpstr>
      <vt:lpstr>Data science: cambia la tua vita con I dati</vt:lpstr>
      <vt:lpstr>Chi sono le RLadies?</vt:lpstr>
      <vt:lpstr>La nostra mission è semplice </vt:lpstr>
      <vt:lpstr>Chi siamo e dove siamo oggi?</vt:lpstr>
      <vt:lpstr>R-LADIES  BARI</vt:lpstr>
      <vt:lpstr>Founders of R-Ladies Bari</vt:lpstr>
      <vt:lpstr>Data science</vt:lpstr>
      <vt:lpstr>Il Data Scientist Moderno</vt:lpstr>
      <vt:lpstr>R for Data Science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Perchè usare R? </vt:lpstr>
      <vt:lpstr>Perchè usare R? </vt:lpstr>
      <vt:lpstr>Coding in R</vt:lpstr>
      <vt:lpstr>Be ready  for the  journey!</vt:lpstr>
      <vt:lpstr>Ringraziamo i nostri partner &amp; host</vt:lpstr>
      <vt:lpstr>Eventi passati</vt:lpstr>
      <vt:lpstr>Volete unirvi a noi?</vt:lpstr>
      <vt:lpstr>Seguiteci sui nostri social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science: cambia la tua vita con I dati</dc:title>
  <dc:creator>Giovanna De Vincenzo</dc:creator>
  <cp:lastModifiedBy>Giovanna De Vincenzo</cp:lastModifiedBy>
  <cp:revision>9</cp:revision>
  <dcterms:modified xsi:type="dcterms:W3CDTF">2019-02-22T11:35:29Z</dcterms:modified>
</cp:coreProperties>
</file>